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xml" ContentType="application/vnd.openxmlformats-officedocument.drawingml.chartshapes+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handoutMasterIdLst>
    <p:handoutMasterId r:id="rId35"/>
  </p:handoutMasterIdLst>
  <p:sldIdLst>
    <p:sldId id="274" r:id="rId2"/>
    <p:sldId id="258" r:id="rId3"/>
    <p:sldId id="284" r:id="rId4"/>
    <p:sldId id="285" r:id="rId5"/>
    <p:sldId id="286" r:id="rId6"/>
    <p:sldId id="256" r:id="rId7"/>
    <p:sldId id="257" r:id="rId8"/>
    <p:sldId id="259" r:id="rId9"/>
    <p:sldId id="261" r:id="rId10"/>
    <p:sldId id="260" r:id="rId11"/>
    <p:sldId id="283" r:id="rId12"/>
    <p:sldId id="263" r:id="rId13"/>
    <p:sldId id="275" r:id="rId14"/>
    <p:sldId id="270" r:id="rId15"/>
    <p:sldId id="271" r:id="rId16"/>
    <p:sldId id="282" r:id="rId17"/>
    <p:sldId id="264" r:id="rId18"/>
    <p:sldId id="265" r:id="rId19"/>
    <p:sldId id="266" r:id="rId20"/>
    <p:sldId id="295" r:id="rId21"/>
    <p:sldId id="296" r:id="rId22"/>
    <p:sldId id="267" r:id="rId23"/>
    <p:sldId id="287" r:id="rId24"/>
    <p:sldId id="268" r:id="rId25"/>
    <p:sldId id="280" r:id="rId26"/>
    <p:sldId id="277" r:id="rId27"/>
    <p:sldId id="278" r:id="rId28"/>
    <p:sldId id="279" r:id="rId29"/>
    <p:sldId id="288" r:id="rId30"/>
    <p:sldId id="289" r:id="rId31"/>
    <p:sldId id="290" r:id="rId32"/>
    <p:sldId id="294" r:id="rId33"/>
    <p:sldId id="292" r:id="rId34"/>
  </p:sldIdLst>
  <p:sldSz cx="12192000" cy="6858000"/>
  <p:notesSz cx="6799263" cy="9929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E75"/>
    <a:srgbClr val="FFCC00"/>
    <a:srgbClr val="FFD13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 z motywem 1 — Ak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 z motywem 1 — Ak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Styl z motywem 1 — Ak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Styl jasny 3 — Ak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Styl jasny 3 — Ak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Styl z motywem 1 — Ak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2838BEF-8BB2-4498-84A7-C5851F593DF1}" styleName="Styl pośredni 4 — Ak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693" autoAdjust="0"/>
    <p:restoredTop sz="94660"/>
  </p:normalViewPr>
  <p:slideViewPr>
    <p:cSldViewPr snapToGrid="0">
      <p:cViewPr varScale="1">
        <p:scale>
          <a:sx n="103" d="100"/>
          <a:sy n="103" d="100"/>
        </p:scale>
        <p:origin x="138" y="4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Arkusz_programu_Microsoft_Excel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Arkusz_programu_Microsoft_Excel10.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Arkusz_programu_Microsoft_Excel11.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Arkusz_programu_Microsoft_Excel12.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xml"/></Relationships>
</file>

<file path=ppt/charts/_rels/chart13.xml.rels><?xml version="1.0" encoding="UTF-8" standalone="yes"?>
<Relationships xmlns="http://schemas.openxmlformats.org/package/2006/relationships"><Relationship Id="rId3" Type="http://schemas.openxmlformats.org/officeDocument/2006/relationships/package" Target="../embeddings/Arkusz_programu_Microsoft_Excel13.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1" Type="http://schemas.openxmlformats.org/officeDocument/2006/relationships/package" Target="../embeddings/Arkusz_programu_Microsoft_Excel2.xlsx"/></Relationships>
</file>

<file path=ppt/charts/_rels/chart3.xml.rels><?xml version="1.0" encoding="UTF-8" standalone="yes"?>
<Relationships xmlns="http://schemas.openxmlformats.org/package/2006/relationships"><Relationship Id="rId3" Type="http://schemas.openxmlformats.org/officeDocument/2006/relationships/package" Target="../embeddings/Arkusz_programu_Microsoft_Excel3.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Arkusz_programu_Microsoft_Excel4.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Arkusz_programu_Microsoft_Excel5.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Arkusz_programu_Microsoft_Excel6.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Arkusz_programu_Microsoft_Excel7.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Arkusz_programu_Microsoft_Excel8.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Arkusz_programu_Microsoft_Excel9.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872928440535004"/>
          <c:y val="8.5189015335611754E-2"/>
          <c:w val="0.74013578673338554"/>
          <c:h val="0.61635225651650916"/>
        </c:manualLayout>
      </c:layout>
      <c:pie3DChart>
        <c:varyColors val="1"/>
        <c:ser>
          <c:idx val="0"/>
          <c:order val="0"/>
          <c:tx>
            <c:strRef>
              <c:f>Arkusz1!$B$1</c:f>
              <c:strCache>
                <c:ptCount val="1"/>
                <c:pt idx="0">
                  <c:v>% udział uczniów w stosunku do całej gminy</c:v>
                </c:pt>
              </c:strCache>
            </c:strRef>
          </c:tx>
          <c:explosion val="2"/>
          <c:dPt>
            <c:idx val="0"/>
            <c:bubble3D val="0"/>
            <c:spPr>
              <a:gradFill rotWithShape="1">
                <a:gsLst>
                  <a:gs pos="0">
                    <a:schemeClr val="accent3">
                      <a:tint val="77000"/>
                      <a:tint val="94000"/>
                      <a:satMod val="105000"/>
                      <a:lumMod val="102000"/>
                    </a:schemeClr>
                  </a:gs>
                  <a:gs pos="100000">
                    <a:schemeClr val="accent3">
                      <a:tint val="77000"/>
                      <a:shade val="74000"/>
                      <a:satMod val="128000"/>
                      <a:lumMod val="100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1-7105-4D07-80A4-0EEC65B5A3DD}"/>
              </c:ext>
            </c:extLst>
          </c:dPt>
          <c:dPt>
            <c:idx val="1"/>
            <c:bubble3D val="0"/>
            <c:spPr>
              <a:gradFill rotWithShape="1">
                <a:gsLst>
                  <a:gs pos="0">
                    <a:schemeClr val="accent3">
                      <a:shade val="76000"/>
                      <a:tint val="94000"/>
                      <a:satMod val="105000"/>
                      <a:lumMod val="102000"/>
                    </a:schemeClr>
                  </a:gs>
                  <a:gs pos="100000">
                    <a:schemeClr val="accent3">
                      <a:shade val="76000"/>
                      <a:shade val="74000"/>
                      <a:satMod val="128000"/>
                      <a:lumMod val="100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3-7105-4D07-80A4-0EEC65B5A3DD}"/>
              </c:ext>
            </c:extLst>
          </c:dPt>
          <c:dLbls>
            <c:dLbl>
              <c:idx val="0"/>
              <c:layout/>
              <c:tx>
                <c:rich>
                  <a:bodyPr/>
                  <a:lstStyle/>
                  <a:p>
                    <a:fld id="{5CADB0CB-AC64-40C5-970B-79CD1E359876}" type="PERCENTAGE">
                      <a:rPr lang="en-US"/>
                      <a:pPr/>
                      <a:t>[PROCENTOWE]</a:t>
                    </a:fld>
                    <a:endParaRPr lang="pl-PL"/>
                  </a:p>
                </c:rich>
              </c:tx>
              <c:dLblPos val="ctr"/>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1-7105-4D07-80A4-0EEC65B5A3DD}"/>
                </c:ext>
                <c:ext xmlns:c15="http://schemas.microsoft.com/office/drawing/2012/chart" uri="{CE6537A1-D6FC-4f65-9D91-7224C49458BB}">
                  <c15:layout/>
                  <c15:dlblFieldTable/>
                  <c15:showDataLabelsRange val="0"/>
                </c:ext>
              </c:extLst>
            </c:dLbl>
            <c:dLbl>
              <c:idx val="1"/>
              <c:layout/>
              <c:tx>
                <c:rich>
                  <a:bodyPr/>
                  <a:lstStyle/>
                  <a:p>
                    <a:fld id="{B5DCC475-4091-4A06-BFDF-8862AE66390F}" type="VALUE">
                      <a:rPr lang="en-US"/>
                      <a:pPr/>
                      <a:t>[WARTOŚĆ]</a:t>
                    </a:fld>
                    <a:endParaRPr lang="pl-PL"/>
                  </a:p>
                </c:rich>
              </c:tx>
              <c:dLblPos val="ctr"/>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3-7105-4D07-80A4-0EEC65B5A3DD}"/>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dLblPos val="ctr"/>
            <c:showLegendKey val="0"/>
            <c:showVal val="1"/>
            <c:showCatName val="1"/>
            <c:showSerName val="0"/>
            <c:showPercent val="1"/>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Arkusz1!$A$2:$A$3</c:f>
              <c:strCache>
                <c:ptCount val="2"/>
                <c:pt idx="0">
                  <c:v>teren miejski</c:v>
                </c:pt>
                <c:pt idx="1">
                  <c:v>teren wiejski</c:v>
                </c:pt>
              </c:strCache>
            </c:strRef>
          </c:cat>
          <c:val>
            <c:numRef>
              <c:f>Arkusz1!$B$2:$B$3</c:f>
              <c:numCache>
                <c:formatCode>0%</c:formatCode>
                <c:ptCount val="2"/>
                <c:pt idx="0">
                  <c:v>0.82</c:v>
                </c:pt>
                <c:pt idx="1">
                  <c:v>0.18</c:v>
                </c:pt>
              </c:numCache>
            </c:numRef>
          </c:val>
          <c:extLst xmlns:c16r2="http://schemas.microsoft.com/office/drawing/2015/06/chart">
            <c:ext xmlns:c16="http://schemas.microsoft.com/office/drawing/2014/chart" uri="{C3380CC4-5D6E-409C-BE32-E72D297353CC}">
              <c16:uniqueId val="{00000004-7105-4D07-80A4-0EEC65B5A3DD}"/>
            </c:ext>
          </c:extLst>
        </c:ser>
        <c:dLbls>
          <c:showLegendKey val="0"/>
          <c:showVal val="1"/>
          <c:showCatName val="0"/>
          <c:showSerName val="0"/>
          <c:showPercent val="0"/>
          <c:showBubbleSize val="0"/>
          <c:showLeaderLines val="1"/>
        </c:dLbls>
      </c:pie3DChart>
      <c:spPr>
        <a:noFill/>
        <a:ln>
          <a:noFill/>
        </a:ln>
        <a:effectLst/>
      </c:spPr>
    </c:plotArea>
    <c:legend>
      <c:legendPos val="r"/>
      <c:legendEntry>
        <c:idx val="0"/>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pl-PL"/>
          </a:p>
        </c:txPr>
      </c:legendEntry>
      <c:legendEntry>
        <c:idx val="1"/>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pl-PL"/>
          </a:p>
        </c:txPr>
      </c:legendEntry>
      <c:layout>
        <c:manualLayout>
          <c:xMode val="edge"/>
          <c:yMode val="edge"/>
          <c:x val="0"/>
          <c:y val="0.74277848428525495"/>
          <c:w val="0.98258521268708698"/>
          <c:h val="0.25722151571474489"/>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pl-PL"/>
        </a:p>
      </c:txPr>
    </c:legend>
    <c:plotVisOnly val="1"/>
    <c:dispBlanksAs val="zero"/>
    <c:showDLblsOverMax val="0"/>
  </c:chart>
  <c:spPr>
    <a:noFill/>
    <a:ln>
      <a:noFill/>
    </a:ln>
    <a:effectLst/>
  </c:spPr>
  <c:txPr>
    <a:bodyPr/>
    <a:lstStyle/>
    <a:p>
      <a:pPr>
        <a:defRPr/>
      </a:pPr>
      <a:endParaRPr lang="pl-PL"/>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Arkusz1!$B$1</c:f>
              <c:strCache>
                <c:ptCount val="1"/>
                <c:pt idx="0">
                  <c:v>Wydatki bieżące</c:v>
                </c:pt>
              </c:strCache>
            </c:strRef>
          </c:tx>
          <c:spPr>
            <a:solidFill>
              <a:schemeClr val="accent1"/>
            </a:solidFill>
            <a:ln>
              <a:noFill/>
            </a:ln>
            <a:effectLst/>
            <a:sp3d/>
          </c:spPr>
          <c:invertIfNegative val="0"/>
          <c:dLbls>
            <c:dLbl>
              <c:idx val="0"/>
              <c:layout>
                <c:manualLayout>
                  <c:x val="1.4427099915313185E-2"/>
                  <c:y val="-2.768144444619755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A74F-4346-99A2-E18C812892E9}"/>
                </c:ext>
                <c:ext xmlns:c15="http://schemas.microsoft.com/office/drawing/2012/chart" uri="{CE6537A1-D6FC-4f65-9D91-7224C49458BB}">
                  <c15:layout/>
                </c:ext>
              </c:extLst>
            </c:dLbl>
            <c:dLbl>
              <c:idx val="1"/>
              <c:layout>
                <c:manualLayout>
                  <c:x val="1.3674753620062523E-2"/>
                  <c:y val="-2.953662860071189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A74F-4346-99A2-E18C812892E9}"/>
                </c:ext>
                <c:ext xmlns:c15="http://schemas.microsoft.com/office/drawing/2012/chart" uri="{CE6537A1-D6FC-4f65-9D91-7224C49458BB}">
                  <c15:layout/>
                </c:ext>
              </c:extLst>
            </c:dLbl>
            <c:dLbl>
              <c:idx val="2"/>
              <c:layout>
                <c:manualLayout>
                  <c:x val="1.106166066404328E-2"/>
                  <c:y val="-2.689266647227615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A74F-4346-99A2-E18C812892E9}"/>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Arkusz1!$B$2:$B$4</c:f>
              <c:numCache>
                <c:formatCode>#,##0.00</c:formatCode>
                <c:ptCount val="3"/>
                <c:pt idx="0">
                  <c:v>58831068.090000004</c:v>
                </c:pt>
                <c:pt idx="1">
                  <c:v>72034934.480000004</c:v>
                </c:pt>
                <c:pt idx="2">
                  <c:v>77504961.980000004</c:v>
                </c:pt>
              </c:numCache>
            </c:numRef>
          </c:val>
          <c:extLst xmlns:c16r2="http://schemas.microsoft.com/office/drawing/2015/06/chart">
            <c:ext xmlns:c16="http://schemas.microsoft.com/office/drawing/2014/chart" uri="{C3380CC4-5D6E-409C-BE32-E72D297353CC}">
              <c16:uniqueId val="{00000003-A74F-4346-99A2-E18C812892E9}"/>
            </c:ext>
          </c:extLst>
        </c:ser>
        <c:ser>
          <c:idx val="1"/>
          <c:order val="1"/>
          <c:tx>
            <c:strRef>
              <c:f>Arkusz1!$C$1</c:f>
              <c:strCache>
                <c:ptCount val="1"/>
                <c:pt idx="0">
                  <c:v>Wydatki majątkowe</c:v>
                </c:pt>
              </c:strCache>
            </c:strRef>
          </c:tx>
          <c:spPr>
            <a:solidFill>
              <a:schemeClr val="accent2"/>
            </a:solidFill>
            <a:ln>
              <a:noFill/>
            </a:ln>
            <a:effectLst/>
            <a:sp3d/>
          </c:spPr>
          <c:invertIfNegative val="0"/>
          <c:dLbls>
            <c:dLbl>
              <c:idx val="0"/>
              <c:layout>
                <c:manualLayout>
                  <c:x val="1.8324700989964474E-2"/>
                  <c:y val="-2.6470098247112429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A74F-4346-99A2-E18C812892E9}"/>
                </c:ext>
                <c:ext xmlns:c15="http://schemas.microsoft.com/office/drawing/2012/chart" uri="{CE6537A1-D6FC-4f65-9D91-7224C49458BB}">
                  <c15:layout/>
                </c:ext>
              </c:extLst>
            </c:dLbl>
            <c:dLbl>
              <c:idx val="1"/>
              <c:layout>
                <c:manualLayout>
                  <c:x val="1.9457795944110064E-2"/>
                  <c:y val="-3.1322459061715657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A74F-4346-99A2-E18C812892E9}"/>
                </c:ext>
                <c:ext xmlns:c15="http://schemas.microsoft.com/office/drawing/2012/chart" uri="{CE6537A1-D6FC-4f65-9D91-7224C49458BB}">
                  <c15:layout/>
                </c:ext>
              </c:extLst>
            </c:dLbl>
            <c:dLbl>
              <c:idx val="2"/>
              <c:layout>
                <c:manualLayout>
                  <c:x val="1.9405349960951276E-2"/>
                  <c:y val="-2.9999701307163208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A74F-4346-99A2-E18C812892E9}"/>
                </c:ext>
                <c:ext xmlns:c15="http://schemas.microsoft.com/office/drawing/2012/chart" uri="{CE6537A1-D6FC-4f65-9D91-7224C49458BB}">
                  <c15:layout/>
                </c:ext>
              </c:extLst>
            </c:dLbl>
            <c:spPr>
              <a:noFill/>
              <a:ln>
                <a:noFill/>
              </a:ln>
              <a:effectLst/>
            </c:spPr>
            <c:txPr>
              <a:bodyPr rot="-5400000" spcFirstLastPara="1" vertOverflow="ellipsis"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Arkusz1!$C$2:$C$4</c:f>
              <c:numCache>
                <c:formatCode>#,##0.00</c:formatCode>
                <c:ptCount val="3"/>
                <c:pt idx="0">
                  <c:v>6192864.6600000001</c:v>
                </c:pt>
                <c:pt idx="1">
                  <c:v>4769036.22</c:v>
                </c:pt>
                <c:pt idx="2">
                  <c:v>244000</c:v>
                </c:pt>
              </c:numCache>
            </c:numRef>
          </c:val>
          <c:extLst xmlns:c16r2="http://schemas.microsoft.com/office/drawing/2015/06/chart">
            <c:ext xmlns:c16="http://schemas.microsoft.com/office/drawing/2014/chart" uri="{C3380CC4-5D6E-409C-BE32-E72D297353CC}">
              <c16:uniqueId val="{00000007-A74F-4346-99A2-E18C812892E9}"/>
            </c:ext>
          </c:extLst>
        </c:ser>
        <c:ser>
          <c:idx val="2"/>
          <c:order val="2"/>
          <c:tx>
            <c:strRef>
              <c:f>Arkusz1!$D$1</c:f>
              <c:strCache>
                <c:ptCount val="1"/>
                <c:pt idx="0">
                  <c:v>Wydatki ogółem</c:v>
                </c:pt>
              </c:strCache>
            </c:strRef>
          </c:tx>
          <c:spPr>
            <a:solidFill>
              <a:schemeClr val="accent3"/>
            </a:solidFill>
            <a:ln>
              <a:noFill/>
            </a:ln>
            <a:effectLst/>
            <a:sp3d/>
          </c:spPr>
          <c:invertIfNegative val="0"/>
          <c:dLbls>
            <c:dLbl>
              <c:idx val="0"/>
              <c:layout>
                <c:manualLayout>
                  <c:x val="1.9772976131362394E-2"/>
                  <c:y val="-2.95423179337157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A74F-4346-99A2-E18C812892E9}"/>
                </c:ext>
                <c:ext xmlns:c15="http://schemas.microsoft.com/office/drawing/2012/chart" uri="{CE6537A1-D6FC-4f65-9D91-7224C49458BB}">
                  <c15:layout/>
                </c:ext>
              </c:extLst>
            </c:dLbl>
            <c:dLbl>
              <c:idx val="1"/>
              <c:layout>
                <c:manualLayout>
                  <c:x val="1.3544007054657119E-2"/>
                  <c:y val="-2.081616704611161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A74F-4346-99A2-E18C812892E9}"/>
                </c:ext>
                <c:ext xmlns:c15="http://schemas.microsoft.com/office/drawing/2012/chart" uri="{CE6537A1-D6FC-4f65-9D91-7224C49458BB}">
                  <c15:layout/>
                </c:ext>
              </c:extLst>
            </c:dLbl>
            <c:dLbl>
              <c:idx val="2"/>
              <c:layout>
                <c:manualLayout>
                  <c:x val="2.8736421251931394E-2"/>
                  <c:y val="-2.482554079058953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A74F-4346-99A2-E18C812892E9}"/>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Arkusz1!$D$2:$D$4</c:f>
              <c:numCache>
                <c:formatCode>#,##0.00</c:formatCode>
                <c:ptCount val="3"/>
                <c:pt idx="0">
                  <c:v>65023932.75</c:v>
                </c:pt>
                <c:pt idx="1">
                  <c:v>76803970.700000003</c:v>
                </c:pt>
                <c:pt idx="2">
                  <c:v>77748961.980000004</c:v>
                </c:pt>
              </c:numCache>
            </c:numRef>
          </c:val>
          <c:extLst xmlns:c16r2="http://schemas.microsoft.com/office/drawing/2015/06/chart">
            <c:ext xmlns:c16="http://schemas.microsoft.com/office/drawing/2014/chart" uri="{C3380CC4-5D6E-409C-BE32-E72D297353CC}">
              <c16:uniqueId val="{0000000B-A74F-4346-99A2-E18C812892E9}"/>
            </c:ext>
          </c:extLst>
        </c:ser>
        <c:dLbls>
          <c:showLegendKey val="0"/>
          <c:showVal val="1"/>
          <c:showCatName val="0"/>
          <c:showSerName val="0"/>
          <c:showPercent val="0"/>
          <c:showBubbleSize val="0"/>
        </c:dLbls>
        <c:gapWidth val="150"/>
        <c:shape val="box"/>
        <c:axId val="362498568"/>
        <c:axId val="362498960"/>
        <c:axId val="0"/>
      </c:bar3DChart>
      <c:catAx>
        <c:axId val="3624985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crossAx val="362498960"/>
        <c:crosses val="autoZero"/>
        <c:auto val="1"/>
        <c:lblAlgn val="ctr"/>
        <c:lblOffset val="100"/>
        <c:noMultiLvlLbl val="0"/>
      </c:catAx>
      <c:valAx>
        <c:axId val="36249896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362498568"/>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legendEntry>
      <c:layout>
        <c:manualLayout>
          <c:xMode val="edge"/>
          <c:yMode val="edge"/>
          <c:x val="1.7827772830622281E-2"/>
          <c:y val="0.94245470018972766"/>
          <c:w val="0.49946791338841295"/>
          <c:h val="5.7545299810272343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045627270864051"/>
          <c:y val="9.8789036983854012E-3"/>
          <c:w val="0.60932968280326882"/>
          <c:h val="0.95464358062809218"/>
        </c:manualLayout>
      </c:layout>
      <c:barChart>
        <c:barDir val="bar"/>
        <c:grouping val="clustered"/>
        <c:varyColors val="0"/>
        <c:ser>
          <c:idx val="0"/>
          <c:order val="0"/>
          <c:tx>
            <c:strRef>
              <c:f>Arkusz1!$B$1</c:f>
              <c:strCache>
                <c:ptCount val="1"/>
                <c:pt idx="0">
                  <c:v>Dochody oświatowe gminy, szkół, przedszkoli, CUW*</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1" u="none" strike="noStrike" kern="1200" baseline="0">
                    <a:solidFill>
                      <a:schemeClr val="bg1"/>
                    </a:solidFill>
                    <a:latin typeface="+mn-lt"/>
                    <a:ea typeface="+mn-ea"/>
                    <a:cs typeface="+mn-cs"/>
                  </a:defRPr>
                </a:pPr>
                <a:endParaRPr lang="pl-PL"/>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Arkusz1!$B$2:$B$4</c:f>
              <c:numCache>
                <c:formatCode>#,##0.00</c:formatCode>
                <c:ptCount val="3"/>
                <c:pt idx="0">
                  <c:v>30960500.809999999</c:v>
                </c:pt>
                <c:pt idx="1">
                  <c:v>44524752.590000004</c:v>
                </c:pt>
                <c:pt idx="2">
                  <c:v>43678163.799999997</c:v>
                </c:pt>
              </c:numCache>
            </c:numRef>
          </c:val>
          <c:extLst xmlns:c16r2="http://schemas.microsoft.com/office/drawing/2015/06/chart">
            <c:ext xmlns:c16="http://schemas.microsoft.com/office/drawing/2014/chart" uri="{C3380CC4-5D6E-409C-BE32-E72D297353CC}">
              <c16:uniqueId val="{00000000-5FB4-44C9-A9C8-CB64300E7BB3}"/>
            </c:ext>
          </c:extLst>
        </c:ser>
        <c:ser>
          <c:idx val="1"/>
          <c:order val="1"/>
          <c:tx>
            <c:strRef>
              <c:f>Arkusz1!$C$1</c:f>
              <c:strCache>
                <c:ptCount val="1"/>
                <c:pt idx="0">
                  <c:v>w tym subwencja oświatowa w latach 2023-2024, od 2025 r. potrzeby oświatowe*</c:v>
                </c:pt>
              </c:strCache>
            </c:strRef>
          </c:tx>
          <c:spPr>
            <a:solidFill>
              <a:srgbClr val="FFCC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1" u="none" strike="noStrike" kern="1200" baseline="0">
                    <a:solidFill>
                      <a:schemeClr val="bg1"/>
                    </a:solidFill>
                    <a:latin typeface="+mn-lt"/>
                    <a:ea typeface="+mn-ea"/>
                    <a:cs typeface="+mn-cs"/>
                  </a:defRPr>
                </a:pPr>
                <a:endParaRPr lang="pl-PL"/>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Arkusz1!$C$2:$C$4</c:f>
              <c:numCache>
                <c:formatCode>#,##0.00</c:formatCode>
                <c:ptCount val="3"/>
                <c:pt idx="0">
                  <c:v>23991442</c:v>
                </c:pt>
                <c:pt idx="1">
                  <c:v>32580021</c:v>
                </c:pt>
                <c:pt idx="2">
                  <c:v>40624349</c:v>
                </c:pt>
              </c:numCache>
            </c:numRef>
          </c:val>
          <c:extLst xmlns:c16r2="http://schemas.microsoft.com/office/drawing/2015/06/chart">
            <c:ext xmlns:c16="http://schemas.microsoft.com/office/drawing/2014/chart" uri="{C3380CC4-5D6E-409C-BE32-E72D297353CC}">
              <c16:uniqueId val="{00000001-5FB4-44C9-A9C8-CB64300E7BB3}"/>
            </c:ext>
          </c:extLst>
        </c:ser>
        <c:ser>
          <c:idx val="2"/>
          <c:order val="2"/>
          <c:tx>
            <c:strRef>
              <c:f>Arkusz1!$D$1</c:f>
              <c:strCache>
                <c:ptCount val="1"/>
                <c:pt idx="0">
                  <c:v>Wydatki szkół, przedszkoli, CUW*</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1" u="none" strike="noStrike" kern="1200" baseline="0">
                    <a:solidFill>
                      <a:schemeClr val="bg1"/>
                    </a:solidFill>
                    <a:latin typeface="+mn-lt"/>
                    <a:ea typeface="+mn-ea"/>
                    <a:cs typeface="+mn-cs"/>
                  </a:defRPr>
                </a:pPr>
                <a:endParaRPr lang="pl-PL"/>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Arkusz1!$D$2:$D$4</c:f>
              <c:numCache>
                <c:formatCode>#,##0.00</c:formatCode>
                <c:ptCount val="3"/>
                <c:pt idx="0">
                  <c:v>65023932.75</c:v>
                </c:pt>
                <c:pt idx="1">
                  <c:v>76803970.700000003</c:v>
                </c:pt>
                <c:pt idx="2">
                  <c:v>77748961.980000004</c:v>
                </c:pt>
              </c:numCache>
            </c:numRef>
          </c:val>
          <c:extLst xmlns:c16r2="http://schemas.microsoft.com/office/drawing/2015/06/chart">
            <c:ext xmlns:c16="http://schemas.microsoft.com/office/drawing/2014/chart" uri="{C3380CC4-5D6E-409C-BE32-E72D297353CC}">
              <c16:uniqueId val="{00000002-5FB4-44C9-A9C8-CB64300E7BB3}"/>
            </c:ext>
          </c:extLst>
        </c:ser>
        <c:dLbls>
          <c:showLegendKey val="0"/>
          <c:showVal val="0"/>
          <c:showCatName val="0"/>
          <c:showSerName val="0"/>
          <c:showPercent val="0"/>
          <c:showBubbleSize val="0"/>
        </c:dLbls>
        <c:gapWidth val="150"/>
        <c:axId val="362501312"/>
        <c:axId val="362497392"/>
      </c:barChart>
      <c:catAx>
        <c:axId val="3625013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crossAx val="362497392"/>
        <c:crosses val="autoZero"/>
        <c:auto val="1"/>
        <c:lblAlgn val="ctr"/>
        <c:lblOffset val="100"/>
        <c:noMultiLvlLbl val="0"/>
      </c:catAx>
      <c:valAx>
        <c:axId val="362497392"/>
        <c:scaling>
          <c:orientation val="minMax"/>
        </c:scaling>
        <c:delete val="1"/>
        <c:axPos val="b"/>
        <c:numFmt formatCode="#,##0.00" sourceLinked="1"/>
        <c:majorTickMark val="none"/>
        <c:minorTickMark val="none"/>
        <c:tickLblPos val="nextTo"/>
        <c:crossAx val="362501312"/>
        <c:crosses val="autoZero"/>
        <c:crossBetween val="between"/>
      </c:valAx>
      <c:spPr>
        <a:noFill/>
        <a:ln>
          <a:noFill/>
        </a:ln>
        <a:effectLst/>
      </c:spPr>
    </c:plotArea>
    <c:legend>
      <c:legendPos val="r"/>
      <c:layout>
        <c:manualLayout>
          <c:xMode val="edge"/>
          <c:yMode val="edge"/>
          <c:x val="0.77406364587656651"/>
          <c:y val="0.12881059749670914"/>
          <c:w val="0.22473087423513036"/>
          <c:h val="0.79918230680568958"/>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0342565876611193"/>
          <c:y val="5.2299778135467871E-2"/>
          <c:w val="0.78297010076194429"/>
          <c:h val="0.66764192804628752"/>
        </c:manualLayout>
      </c:layout>
      <c:bar3DChart>
        <c:barDir val="bar"/>
        <c:grouping val="stacked"/>
        <c:varyColors val="0"/>
        <c:ser>
          <c:idx val="0"/>
          <c:order val="0"/>
          <c:tx>
            <c:strRef>
              <c:f>Arkusz1!$B$1</c:f>
              <c:strCache>
                <c:ptCount val="1"/>
                <c:pt idx="0">
                  <c:v>Wydatki na niepubliczne przedszkola</c:v>
                </c:pt>
              </c:strCache>
            </c:strRef>
          </c:tx>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Arkusz1!$A$2:$A$4</c:f>
              <c:strCache>
                <c:ptCount val="3"/>
                <c:pt idx="0">
                  <c:v>2023 - wykonanie</c:v>
                </c:pt>
                <c:pt idx="1">
                  <c:v>2024 - wykonanie</c:v>
                </c:pt>
                <c:pt idx="2">
                  <c:v>2025 - plan</c:v>
                </c:pt>
              </c:strCache>
            </c:strRef>
          </c:cat>
          <c:val>
            <c:numRef>
              <c:f>Arkusz1!$B$2:$B$4</c:f>
              <c:numCache>
                <c:formatCode>#,##0.00</c:formatCode>
                <c:ptCount val="3"/>
                <c:pt idx="0">
                  <c:v>6503737.4800000004</c:v>
                </c:pt>
                <c:pt idx="1">
                  <c:v>8630758.2100000009</c:v>
                </c:pt>
                <c:pt idx="2">
                  <c:v>10400000</c:v>
                </c:pt>
              </c:numCache>
            </c:numRef>
          </c:val>
          <c:extLst xmlns:c16r2="http://schemas.microsoft.com/office/drawing/2015/06/chart">
            <c:ext xmlns:c16="http://schemas.microsoft.com/office/drawing/2014/chart" uri="{C3380CC4-5D6E-409C-BE32-E72D297353CC}">
              <c16:uniqueId val="{00000000-A2E7-48E7-A773-D6A117E9642D}"/>
            </c:ext>
          </c:extLst>
        </c:ser>
        <c:dLbls>
          <c:showLegendKey val="0"/>
          <c:showVal val="1"/>
          <c:showCatName val="0"/>
          <c:showSerName val="0"/>
          <c:showPercent val="0"/>
          <c:showBubbleSize val="0"/>
        </c:dLbls>
        <c:gapWidth val="150"/>
        <c:shape val="box"/>
        <c:axId val="362502488"/>
        <c:axId val="362495824"/>
        <c:axId val="0"/>
      </c:bar3DChart>
      <c:catAx>
        <c:axId val="362502488"/>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pl-PL"/>
          </a:p>
        </c:txPr>
        <c:crossAx val="362495824"/>
        <c:crosses val="autoZero"/>
        <c:auto val="1"/>
        <c:lblAlgn val="ctr"/>
        <c:lblOffset val="100"/>
        <c:noMultiLvlLbl val="0"/>
      </c:catAx>
      <c:valAx>
        <c:axId val="362495824"/>
        <c:scaling>
          <c:orientation val="minMax"/>
        </c:scaling>
        <c:delete val="1"/>
        <c:axPos val="b"/>
        <c:numFmt formatCode="#,##0.00" sourceLinked="1"/>
        <c:majorTickMark val="none"/>
        <c:minorTickMark val="none"/>
        <c:tickLblPos val="nextTo"/>
        <c:crossAx val="362502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Arkusz1!$B$1</c:f>
              <c:strCache>
                <c:ptCount val="1"/>
                <c:pt idx="0">
                  <c:v>Plan finansowy szkoły, w tym:</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1.7412297059224691E-2"/>
                  <c:y val="-6.9551284684204698E-2"/>
                </c:manualLayout>
              </c:layout>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rgbClr val="FFFF00"/>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F894-41BB-B052-E1162A6BED5E}"/>
                </c:ext>
                <c:ext xmlns:c15="http://schemas.microsoft.com/office/drawing/2012/chart" uri="{CE6537A1-D6FC-4f65-9D91-7224C49458BB}">
                  <c15:layout/>
                </c:ext>
              </c:extLst>
            </c:dLbl>
            <c:dLbl>
              <c:idx val="1"/>
              <c:layout>
                <c:manualLayout>
                  <c:x val="1.8712116948758222E-2"/>
                  <c:y val="-5.4647437966160839E-2"/>
                </c:manualLayout>
              </c:layout>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rgbClr val="FFFF00"/>
                      </a:solidFill>
                      <a:latin typeface="+mn-lt"/>
                      <a:ea typeface="+mn-ea"/>
                      <a:cs typeface="+mn-cs"/>
                    </a:defRPr>
                  </a:pPr>
                  <a:endParaRPr lang="pl-PL"/>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894-41BB-B052-E1162A6BED5E}"/>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FFFF00"/>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Arkusz1!$A$2:$A$3</c:f>
              <c:strCache>
                <c:ptCount val="2"/>
                <c:pt idx="0">
                  <c:v>SP Buków</c:v>
                </c:pt>
                <c:pt idx="1">
                  <c:v>SP Kalsk</c:v>
                </c:pt>
              </c:strCache>
            </c:strRef>
          </c:cat>
          <c:val>
            <c:numRef>
              <c:f>Arkusz1!$B$2:$B$3</c:f>
              <c:numCache>
                <c:formatCode>_(* #,##0.00_);_(* \(#,##0.00\);_(* "-"??_);_(@_)</c:formatCode>
                <c:ptCount val="2"/>
                <c:pt idx="0">
                  <c:v>2458108.62</c:v>
                </c:pt>
                <c:pt idx="1">
                  <c:v>2586421.2800000003</c:v>
                </c:pt>
              </c:numCache>
            </c:numRef>
          </c:val>
          <c:shape val="cylinder"/>
          <c:extLst xmlns:c16r2="http://schemas.microsoft.com/office/drawing/2015/06/chart">
            <c:ext xmlns:c16="http://schemas.microsoft.com/office/drawing/2014/chart" uri="{C3380CC4-5D6E-409C-BE32-E72D297353CC}">
              <c16:uniqueId val="{00000002-F894-41BB-B052-E1162A6BED5E}"/>
            </c:ext>
          </c:extLst>
        </c:ser>
        <c:ser>
          <c:idx val="1"/>
          <c:order val="1"/>
          <c:tx>
            <c:strRef>
              <c:f>Arkusz1!$C$1</c:f>
              <c:strCache>
                <c:ptCount val="1"/>
                <c:pt idx="0">
                  <c:v>Wynagrodzenia nauczycieli 
(§475, 479, 480)</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3.1322277551520845E-2"/>
                  <c:y val="-4.967948906014621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F894-41BB-B052-E1162A6BED5E}"/>
                </c:ext>
                <c:ext xmlns:c15="http://schemas.microsoft.com/office/drawing/2012/chart" uri="{CE6537A1-D6FC-4f65-9D91-7224C49458BB}">
                  <c15:layout/>
                </c:ext>
              </c:extLst>
            </c:dLbl>
            <c:dLbl>
              <c:idx val="1"/>
              <c:layout>
                <c:manualLayout>
                  <c:x val="3.6223699783400926E-2"/>
                  <c:y val="-4.719551460713895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F894-41BB-B052-E1162A6BED5E}"/>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Arkusz1!$A$2:$A$3</c:f>
              <c:strCache>
                <c:ptCount val="2"/>
                <c:pt idx="0">
                  <c:v>SP Buków</c:v>
                </c:pt>
                <c:pt idx="1">
                  <c:v>SP Kalsk</c:v>
                </c:pt>
              </c:strCache>
            </c:strRef>
          </c:cat>
          <c:val>
            <c:numRef>
              <c:f>Arkusz1!$C$2:$C$3</c:f>
              <c:numCache>
                <c:formatCode>_(* #,##0.00_);_(* \(#,##0.00\);_(* "-"??_);_(@_)</c:formatCode>
                <c:ptCount val="2"/>
                <c:pt idx="0">
                  <c:v>1638421.53</c:v>
                </c:pt>
                <c:pt idx="1">
                  <c:v>1749407.58</c:v>
                </c:pt>
              </c:numCache>
            </c:numRef>
          </c:val>
          <c:shape val="cylinder"/>
          <c:extLst xmlns:c16r2="http://schemas.microsoft.com/office/drawing/2015/06/chart">
            <c:ext xmlns:c16="http://schemas.microsoft.com/office/drawing/2014/chart" uri="{C3380CC4-5D6E-409C-BE32-E72D297353CC}">
              <c16:uniqueId val="{00000005-F894-41BB-B052-E1162A6BED5E}"/>
            </c:ext>
          </c:extLst>
        </c:ser>
        <c:ser>
          <c:idx val="2"/>
          <c:order val="2"/>
          <c:tx>
            <c:strRef>
              <c:f>Arkusz1!$D$1</c:f>
              <c:strCache>
                <c:ptCount val="1"/>
                <c:pt idx="0">
                  <c:v>Wynagrodzenia pozostałe 
(§401, 404, 411, 417, 
412, 471, 474, 485)</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2.6917284196730819E-2"/>
                  <c:y val="-8.942308030826318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F894-41BB-B052-E1162A6BED5E}"/>
                </c:ext>
                <c:ext xmlns:c15="http://schemas.microsoft.com/office/drawing/2012/chart" uri="{CE6537A1-D6FC-4f65-9D91-7224C49458BB}">
                  <c15:layout/>
                </c:ext>
              </c:extLst>
            </c:dLbl>
            <c:dLbl>
              <c:idx val="1"/>
              <c:layout>
                <c:manualLayout>
                  <c:x val="2.5012644845589727E-2"/>
                  <c:y val="-8.942308030826318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F894-41BB-B052-E1162A6BED5E}"/>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Arkusz1!$A$2:$A$3</c:f>
              <c:strCache>
                <c:ptCount val="2"/>
                <c:pt idx="0">
                  <c:v>SP Buków</c:v>
                </c:pt>
                <c:pt idx="1">
                  <c:v>SP Kalsk</c:v>
                </c:pt>
              </c:strCache>
            </c:strRef>
          </c:cat>
          <c:val>
            <c:numRef>
              <c:f>Arkusz1!$D$2:$D$3</c:f>
              <c:numCache>
                <c:formatCode>_(* #,##0.00_);_(* \(#,##0.00\);_(* "-"??_);_(@_)</c:formatCode>
                <c:ptCount val="2"/>
                <c:pt idx="0">
                  <c:v>434638.99000000005</c:v>
                </c:pt>
                <c:pt idx="1">
                  <c:v>440273.15999999992</c:v>
                </c:pt>
              </c:numCache>
            </c:numRef>
          </c:val>
          <c:shape val="cylinder"/>
          <c:extLst xmlns:c16r2="http://schemas.microsoft.com/office/drawing/2015/06/chart">
            <c:ext xmlns:c16="http://schemas.microsoft.com/office/drawing/2014/chart" uri="{C3380CC4-5D6E-409C-BE32-E72D297353CC}">
              <c16:uniqueId val="{00000008-F894-41BB-B052-E1162A6BED5E}"/>
            </c:ext>
          </c:extLst>
        </c:ser>
        <c:ser>
          <c:idx val="3"/>
          <c:order val="3"/>
          <c:tx>
            <c:strRef>
              <c:f>Arkusz1!$E$1</c:f>
              <c:strCache>
                <c:ptCount val="1"/>
                <c:pt idx="0">
                  <c:v>Pozostałe wydatki</c:v>
                </c:pt>
              </c:strCache>
            </c:strRef>
          </c:tx>
          <c:spPr>
            <a:gradFill>
              <a:gsLst>
                <a:gs pos="100000">
                  <a:schemeClr val="accent4">
                    <a:alpha val="0"/>
                  </a:schemeClr>
                </a:gs>
                <a:gs pos="50000">
                  <a:schemeClr val="accent4"/>
                </a:gs>
              </a:gsLst>
              <a:lin ang="5400000" scaled="0"/>
            </a:gradFill>
            <a:ln>
              <a:noFill/>
            </a:ln>
            <a:effectLst/>
            <a:sp3d/>
          </c:spPr>
          <c:invertIfNegative val="0"/>
          <c:dLbls>
            <c:dLbl>
              <c:idx val="0"/>
              <c:layout>
                <c:manualLayout>
                  <c:x val="2.2214433515686763E-2"/>
                  <c:y val="-3.229166788909503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F894-41BB-B052-E1162A6BED5E}"/>
                </c:ext>
                <c:ext xmlns:c15="http://schemas.microsoft.com/office/drawing/2012/chart" uri="{CE6537A1-D6FC-4f65-9D91-7224C49458BB}">
                  <c15:layout/>
                </c:ext>
              </c:extLst>
            </c:dLbl>
            <c:dLbl>
              <c:idx val="1"/>
              <c:layout>
                <c:manualLayout>
                  <c:x val="2.371282495605629E-2"/>
                  <c:y val="-3.725961679510957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F894-41BB-B052-E1162A6BED5E}"/>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Arkusz1!$A$2:$A$3</c:f>
              <c:strCache>
                <c:ptCount val="2"/>
                <c:pt idx="0">
                  <c:v>SP Buków</c:v>
                </c:pt>
                <c:pt idx="1">
                  <c:v>SP Kalsk</c:v>
                </c:pt>
              </c:strCache>
            </c:strRef>
          </c:cat>
          <c:val>
            <c:numRef>
              <c:f>Arkusz1!$E$2:$E$3</c:f>
              <c:numCache>
                <c:formatCode>_(* #,##0.00_);_(* \(#,##0.00\);_(* "-"??_);_(@_)</c:formatCode>
                <c:ptCount val="2"/>
                <c:pt idx="0">
                  <c:v>385048.1</c:v>
                </c:pt>
                <c:pt idx="1">
                  <c:v>396740.54</c:v>
                </c:pt>
              </c:numCache>
            </c:numRef>
          </c:val>
          <c:shape val="cylinder"/>
          <c:extLst xmlns:c16r2="http://schemas.microsoft.com/office/drawing/2015/06/chart">
            <c:ext xmlns:c16="http://schemas.microsoft.com/office/drawing/2014/chart" uri="{C3380CC4-5D6E-409C-BE32-E72D297353CC}">
              <c16:uniqueId val="{0000000B-F894-41BB-B052-E1162A6BED5E}"/>
            </c:ext>
          </c:extLst>
        </c:ser>
        <c:dLbls>
          <c:showLegendKey val="0"/>
          <c:showVal val="1"/>
          <c:showCatName val="0"/>
          <c:showSerName val="0"/>
          <c:showPercent val="0"/>
          <c:showBubbleSize val="0"/>
        </c:dLbls>
        <c:gapWidth val="150"/>
        <c:gapDepth val="0"/>
        <c:shape val="box"/>
        <c:axId val="362500528"/>
        <c:axId val="362500920"/>
        <c:axId val="0"/>
      </c:bar3DChart>
      <c:catAx>
        <c:axId val="3625005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pl-PL"/>
          </a:p>
        </c:txPr>
        <c:crossAx val="362500920"/>
        <c:crosses val="autoZero"/>
        <c:auto val="1"/>
        <c:lblAlgn val="ctr"/>
        <c:lblOffset val="100"/>
        <c:noMultiLvlLbl val="0"/>
      </c:catAx>
      <c:valAx>
        <c:axId val="362500920"/>
        <c:scaling>
          <c:orientation val="minMax"/>
        </c:scaling>
        <c:delete val="1"/>
        <c:axPos val="l"/>
        <c:numFmt formatCode="_(* #,##0.00_);_(* \(#,##0.00\);_(* &quot;-&quot;??_);_(@_)" sourceLinked="1"/>
        <c:majorTickMark val="none"/>
        <c:minorTickMark val="none"/>
        <c:tickLblPos val="nextTo"/>
        <c:crossAx val="362500528"/>
        <c:crosses val="autoZero"/>
        <c:crossBetween val="between"/>
      </c:valAx>
      <c:spPr>
        <a:noFill/>
        <a:ln>
          <a:noFill/>
        </a:ln>
        <a:effectLst/>
      </c:spPr>
    </c:plotArea>
    <c:legend>
      <c:legendPos val="r"/>
      <c:legendEntry>
        <c:idx val="1"/>
        <c:txPr>
          <a:bodyPr rot="0" spcFirstLastPara="1" vertOverflow="ellipsis" vert="horz" wrap="square" anchor="ctr" anchorCtr="1"/>
          <a:lstStyle/>
          <a:p>
            <a:pPr algn="l">
              <a:defRPr sz="1600" b="0" i="0" u="none" strike="noStrike" kern="1200" baseline="0">
                <a:solidFill>
                  <a:schemeClr val="tx1">
                    <a:lumMod val="65000"/>
                    <a:lumOff val="35000"/>
                  </a:schemeClr>
                </a:solidFill>
                <a:latin typeface="+mj-lt"/>
                <a:ea typeface="+mn-ea"/>
                <a:cs typeface="+mn-cs"/>
              </a:defRPr>
            </a:pPr>
            <a:endParaRPr lang="pl-PL"/>
          </a:p>
        </c:txPr>
      </c:legendEntry>
      <c:legendEntry>
        <c:idx val="2"/>
        <c:txPr>
          <a:bodyPr rot="0" spcFirstLastPara="1" vertOverflow="ellipsis" vert="horz" wrap="square" anchor="ctr" anchorCtr="1"/>
          <a:lstStyle/>
          <a:p>
            <a:pPr algn="l">
              <a:defRPr sz="1600" b="0" i="0" u="none" strike="noStrike" kern="1200" baseline="0">
                <a:solidFill>
                  <a:schemeClr val="tx1">
                    <a:lumMod val="65000"/>
                    <a:lumOff val="35000"/>
                  </a:schemeClr>
                </a:solidFill>
                <a:latin typeface="+mj-lt"/>
                <a:ea typeface="+mn-ea"/>
                <a:cs typeface="+mn-cs"/>
              </a:defRPr>
            </a:pPr>
            <a:endParaRPr lang="pl-PL"/>
          </a:p>
        </c:txPr>
      </c:legendEntry>
      <c:legendEntry>
        <c:idx val="3"/>
        <c:txPr>
          <a:bodyPr rot="0" spcFirstLastPara="1" vertOverflow="ellipsis" vert="horz" wrap="square" anchor="ctr" anchorCtr="1"/>
          <a:lstStyle/>
          <a:p>
            <a:pPr algn="l">
              <a:defRPr sz="1600" b="0" i="0" u="none" strike="noStrike" kern="1200" baseline="0">
                <a:solidFill>
                  <a:schemeClr val="tx1">
                    <a:lumMod val="65000"/>
                    <a:lumOff val="35000"/>
                  </a:schemeClr>
                </a:solidFill>
                <a:latin typeface="+mj-lt"/>
                <a:ea typeface="+mn-ea"/>
                <a:cs typeface="+mn-cs"/>
              </a:defRPr>
            </a:pPr>
            <a:endParaRPr lang="pl-PL"/>
          </a:p>
        </c:txPr>
      </c:legendEntry>
      <c:layout>
        <c:manualLayout>
          <c:xMode val="edge"/>
          <c:yMode val="edge"/>
          <c:x val="0.78017940335121516"/>
          <c:y val="6.9292912223384032E-2"/>
          <c:w val="0.20155108882966413"/>
          <c:h val="0.75708724852692488"/>
        </c:manualLayout>
      </c:layout>
      <c:overlay val="0"/>
      <c:spPr>
        <a:noFill/>
        <a:ln>
          <a:noFill/>
        </a:ln>
        <a:effectLst/>
      </c:spPr>
      <c:txPr>
        <a:bodyPr rot="0" spcFirstLastPara="1" vertOverflow="ellipsis" vert="horz" wrap="square" anchor="ctr" anchorCtr="1"/>
        <a:lstStyle/>
        <a:p>
          <a:pPr algn="l">
            <a:defRPr sz="1800" b="0" i="0" u="none" strike="noStrike" kern="1200" baseline="0">
              <a:solidFill>
                <a:schemeClr val="tx1">
                  <a:lumMod val="65000"/>
                  <a:lumOff val="35000"/>
                </a:schemeClr>
              </a:solidFill>
              <a:latin typeface="+mj-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11"/>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786289673841891E-2"/>
          <c:y val="0.13062640387995816"/>
          <c:w val="0.79582193870671802"/>
          <c:h val="0.7338162258356381"/>
        </c:manualLayout>
      </c:layout>
      <c:pie3DChart>
        <c:varyColors val="1"/>
        <c:ser>
          <c:idx val="0"/>
          <c:order val="0"/>
          <c:tx>
            <c:strRef>
              <c:f>Arkusz1!$B$1</c:f>
              <c:strCache>
                <c:ptCount val="1"/>
                <c:pt idx="0">
                  <c:v>liczba dzieci</c:v>
                </c:pt>
              </c:strCache>
            </c:strRef>
          </c:tx>
          <c:explosion val="8"/>
          <c:dPt>
            <c:idx val="0"/>
            <c:bubble3D val="0"/>
            <c:spPr>
              <a:gradFill rotWithShape="1">
                <a:gsLst>
                  <a:gs pos="0">
                    <a:schemeClr val="accent1">
                      <a:tint val="96000"/>
                      <a:lumMod val="100000"/>
                    </a:schemeClr>
                  </a:gs>
                  <a:gs pos="78000">
                    <a:schemeClr val="accent1">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1-B0AD-4769-9909-8CB9C0428361}"/>
              </c:ext>
            </c:extLst>
          </c:dPt>
          <c:dPt>
            <c:idx val="1"/>
            <c:bubble3D val="0"/>
            <c:explosion val="3"/>
            <c:spPr>
              <a:gradFill rotWithShape="1">
                <a:gsLst>
                  <a:gs pos="0">
                    <a:schemeClr val="accent2">
                      <a:tint val="96000"/>
                      <a:lumMod val="100000"/>
                    </a:schemeClr>
                  </a:gs>
                  <a:gs pos="78000">
                    <a:schemeClr val="accent2">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3-B0AD-4769-9909-8CB9C0428361}"/>
              </c:ext>
            </c:extLst>
          </c:dPt>
          <c:dPt>
            <c:idx val="2"/>
            <c:bubble3D val="0"/>
            <c:explosion val="7"/>
            <c:spPr>
              <a:gradFill rotWithShape="1">
                <a:gsLst>
                  <a:gs pos="0">
                    <a:schemeClr val="accent3">
                      <a:tint val="96000"/>
                      <a:lumMod val="100000"/>
                    </a:schemeClr>
                  </a:gs>
                  <a:gs pos="78000">
                    <a:schemeClr val="accent3">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5-B0AD-4769-9909-8CB9C0428361}"/>
              </c:ext>
            </c:extLst>
          </c:dPt>
          <c:dPt>
            <c:idx val="3"/>
            <c:bubble3D val="0"/>
            <c:explosion val="10"/>
            <c:spPr>
              <a:gradFill rotWithShape="1">
                <a:gsLst>
                  <a:gs pos="0">
                    <a:schemeClr val="accent4">
                      <a:tint val="96000"/>
                      <a:lumMod val="100000"/>
                    </a:schemeClr>
                  </a:gs>
                  <a:gs pos="78000">
                    <a:schemeClr val="accent4">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7-B0AD-4769-9909-8CB9C0428361}"/>
              </c:ext>
            </c:extLst>
          </c:dPt>
          <c:dPt>
            <c:idx val="4"/>
            <c:bubble3D val="0"/>
            <c:explosion val="10"/>
            <c:spPr>
              <a:gradFill rotWithShape="1">
                <a:gsLst>
                  <a:gs pos="0">
                    <a:schemeClr val="accent5">
                      <a:tint val="96000"/>
                      <a:lumMod val="100000"/>
                    </a:schemeClr>
                  </a:gs>
                  <a:gs pos="78000">
                    <a:schemeClr val="accent5">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9-B0AD-4769-9909-8CB9C0428361}"/>
              </c:ext>
            </c:extLst>
          </c:dPt>
          <c:dPt>
            <c:idx val="5"/>
            <c:bubble3D val="0"/>
            <c:explosion val="10"/>
            <c:spPr>
              <a:gradFill rotWithShape="1">
                <a:gsLst>
                  <a:gs pos="0">
                    <a:schemeClr val="accent6">
                      <a:tint val="96000"/>
                      <a:lumMod val="100000"/>
                    </a:schemeClr>
                  </a:gs>
                  <a:gs pos="78000">
                    <a:schemeClr val="accent6">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B-B0AD-4769-9909-8CB9C0428361}"/>
              </c:ext>
            </c:extLst>
          </c:dPt>
          <c:dPt>
            <c:idx val="6"/>
            <c:bubble3D val="0"/>
            <c:explosion val="10"/>
            <c:spPr>
              <a:gradFill rotWithShape="1">
                <a:gsLst>
                  <a:gs pos="0">
                    <a:schemeClr val="accent1">
                      <a:lumMod val="60000"/>
                      <a:tint val="96000"/>
                      <a:lumMod val="100000"/>
                    </a:schemeClr>
                  </a:gs>
                  <a:gs pos="78000">
                    <a:schemeClr val="accent1">
                      <a:lumMod val="60000"/>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D-B0AD-4769-9909-8CB9C0428361}"/>
              </c:ext>
            </c:extLst>
          </c:dPt>
          <c:dPt>
            <c:idx val="7"/>
            <c:bubble3D val="0"/>
            <c:explosion val="10"/>
            <c:spPr>
              <a:gradFill rotWithShape="1">
                <a:gsLst>
                  <a:gs pos="0">
                    <a:schemeClr val="accent2">
                      <a:lumMod val="60000"/>
                      <a:tint val="96000"/>
                      <a:lumMod val="100000"/>
                    </a:schemeClr>
                  </a:gs>
                  <a:gs pos="78000">
                    <a:schemeClr val="accent2">
                      <a:lumMod val="60000"/>
                      <a:shade val="94000"/>
                      <a:lumMod val="94000"/>
                    </a:schemeClr>
                  </a:gs>
                </a:gsLst>
                <a:lin ang="5400000" scaled="0"/>
              </a:gradFill>
              <a:ln>
                <a:noFill/>
              </a:ln>
              <a:effectLst>
                <a:outerShdw blurRad="38100" dist="254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F-B0AD-4769-9909-8CB9C0428361}"/>
              </c:ext>
            </c:extLst>
          </c:dPt>
          <c:dLbls>
            <c:dLbl>
              <c:idx val="0"/>
              <c:layout>
                <c:manualLayout>
                  <c:x val="0.14782980459322295"/>
                  <c:y val="-9.2483675550481453E-2"/>
                </c:manualLayout>
              </c:layout>
              <c:tx>
                <c:rich>
                  <a:bodyPr/>
                  <a:lstStyle/>
                  <a:p>
                    <a:r>
                      <a:rPr lang="en-US" dirty="0"/>
                      <a:t>SP nr 1
704</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1-B0AD-4769-9909-8CB9C0428361}"/>
                </c:ext>
                <c:ext xmlns:c15="http://schemas.microsoft.com/office/drawing/2012/chart" uri="{CE6537A1-D6FC-4f65-9D91-7224C49458BB}">
                  <c15:layout/>
                </c:ext>
              </c:extLst>
            </c:dLbl>
            <c:dLbl>
              <c:idx val="1"/>
              <c:layout/>
              <c:tx>
                <c:rich>
                  <a:bodyPr/>
                  <a:lstStyle/>
                  <a:p>
                    <a:r>
                      <a:rPr lang="en-US" dirty="0"/>
                      <a:t>SP nr 2
412</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3-B0AD-4769-9909-8CB9C0428361}"/>
                </c:ext>
                <c:ext xmlns:c15="http://schemas.microsoft.com/office/drawing/2012/chart" uri="{CE6537A1-D6FC-4f65-9D91-7224C49458BB}">
                  <c15:layout/>
                </c:ext>
              </c:extLst>
            </c:dLbl>
            <c:dLbl>
              <c:idx val="2"/>
              <c:layout>
                <c:manualLayout>
                  <c:x val="-0.19357197432243825"/>
                  <c:y val="2.6730571630975912E-2"/>
                </c:manualLayout>
              </c:layout>
              <c:tx>
                <c:rich>
                  <a:bodyPr/>
                  <a:lstStyle/>
                  <a:p>
                    <a:r>
                      <a:rPr lang="en-US" dirty="0"/>
                      <a:t>SP nr 3
806</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5-B0AD-4769-9909-8CB9C0428361}"/>
                </c:ext>
                <c:ext xmlns:c15="http://schemas.microsoft.com/office/drawing/2012/chart" uri="{CE6537A1-D6FC-4f65-9D91-7224C49458BB}">
                  <c15:layout/>
                </c:ext>
              </c:extLst>
            </c:dLbl>
            <c:dLbl>
              <c:idx val="3"/>
              <c:layout>
                <c:manualLayout>
                  <c:x val="-5.7991046333562828E-2"/>
                  <c:y val="-0.20215401174228587"/>
                </c:manualLayout>
              </c:layout>
              <c:tx>
                <c:rich>
                  <a:bodyPr/>
                  <a:lstStyle/>
                  <a:p>
                    <a:r>
                      <a:rPr lang="en-US" dirty="0"/>
                      <a:t>SP Brody
90</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7-B0AD-4769-9909-8CB9C0428361}"/>
                </c:ext>
                <c:ext xmlns:c15="http://schemas.microsoft.com/office/drawing/2012/chart" uri="{CE6537A1-D6FC-4f65-9D91-7224C49458BB}">
                  <c15:layout/>
                </c:ext>
              </c:extLst>
            </c:dLbl>
            <c:dLbl>
              <c:idx val="4"/>
              <c:layout>
                <c:manualLayout>
                  <c:x val="-5.2169702230246626E-2"/>
                  <c:y val="-0.10558523096799677"/>
                </c:manualLayout>
              </c:layout>
              <c:tx>
                <c:rich>
                  <a:bodyPr/>
                  <a:lstStyle/>
                  <a:p>
                    <a:r>
                      <a:rPr lang="en-US" dirty="0"/>
                      <a:t>SP </a:t>
                    </a:r>
                    <a:r>
                      <a:rPr lang="en-US" dirty="0" err="1"/>
                      <a:t>Buków</a:t>
                    </a:r>
                    <a:r>
                      <a:rPr lang="en-US" dirty="0"/>
                      <a:t>
58</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9-B0AD-4769-9909-8CB9C0428361}"/>
                </c:ext>
                <c:ext xmlns:c15="http://schemas.microsoft.com/office/drawing/2012/chart" uri="{CE6537A1-D6FC-4f65-9D91-7224C49458BB}">
                  <c15:layout/>
                </c:ext>
              </c:extLst>
            </c:dLbl>
            <c:dLbl>
              <c:idx val="5"/>
              <c:layout>
                <c:manualLayout>
                  <c:x val="-1.4470543822038954E-3"/>
                  <c:y val="-0.22924941177500699"/>
                </c:manualLayout>
              </c:layout>
              <c:tx>
                <c:rich>
                  <a:bodyPr/>
                  <a:lstStyle/>
                  <a:p>
                    <a:r>
                      <a:rPr lang="en-US" dirty="0"/>
                      <a:t>SP Cigacice
131</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B-B0AD-4769-9909-8CB9C0428361}"/>
                </c:ext>
                <c:ext xmlns:c15="http://schemas.microsoft.com/office/drawing/2012/chart" uri="{CE6537A1-D6FC-4f65-9D91-7224C49458BB}">
                  <c15:layout/>
                </c:ext>
              </c:extLst>
            </c:dLbl>
            <c:dLbl>
              <c:idx val="6"/>
              <c:layout>
                <c:manualLayout>
                  <c:x val="4.0627324268872771E-2"/>
                  <c:y val="-0.10071647433724057"/>
                </c:manualLayout>
              </c:layout>
              <c:tx>
                <c:rich>
                  <a:bodyPr/>
                  <a:lstStyle/>
                  <a:p>
                    <a:r>
                      <a:rPr lang="en-US" dirty="0"/>
                      <a:t>SP Kalsk
65</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D-B0AD-4769-9909-8CB9C0428361}"/>
                </c:ext>
                <c:ext xmlns:c15="http://schemas.microsoft.com/office/drawing/2012/chart" uri="{CE6537A1-D6FC-4f65-9D91-7224C49458BB}">
                  <c15:layout/>
                </c:ext>
              </c:extLst>
            </c:dLbl>
            <c:dLbl>
              <c:idx val="7"/>
              <c:layout>
                <c:manualLayout>
                  <c:x val="6.4853737333621597E-2"/>
                  <c:y val="-0.23451607458259993"/>
                </c:manualLayout>
              </c:layout>
              <c:tx>
                <c:rich>
                  <a:bodyPr/>
                  <a:lstStyle/>
                  <a:p>
                    <a:r>
                      <a:rPr lang="en-US" dirty="0"/>
                      <a:t>SP Kije
90</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F-B0AD-4769-9909-8CB9C0428361}"/>
                </c:ext>
                <c:ext xmlns:c15="http://schemas.microsoft.com/office/drawing/2012/chart" uri="{CE6537A1-D6FC-4f65-9D91-7224C49458BB}">
                  <c15:layout/>
                </c:ext>
              </c:extLst>
            </c:dLbl>
            <c:spPr>
              <a:noFill/>
              <a:ln>
                <a:noFill/>
              </a:ln>
              <a:effectLst/>
            </c:spPr>
            <c:txPr>
              <a:bodyPr/>
              <a:lstStyle/>
              <a:p>
                <a:pPr>
                  <a:defRPr sz="2000"/>
                </a:pPr>
                <a:endParaRPr lang="pl-PL"/>
              </a:p>
            </c:txP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Arkusz1!$A$2:$A$9</c:f>
              <c:strCache>
                <c:ptCount val="8"/>
                <c:pt idx="0">
                  <c:v>SP nr 1</c:v>
                </c:pt>
                <c:pt idx="1">
                  <c:v>SP nr 2</c:v>
                </c:pt>
                <c:pt idx="2">
                  <c:v>SP nr 3</c:v>
                </c:pt>
                <c:pt idx="3">
                  <c:v>SP Brody</c:v>
                </c:pt>
                <c:pt idx="4">
                  <c:v>SP Buków</c:v>
                </c:pt>
                <c:pt idx="5">
                  <c:v>SP Cigacice</c:v>
                </c:pt>
                <c:pt idx="6">
                  <c:v>SP Kalsk</c:v>
                </c:pt>
                <c:pt idx="7">
                  <c:v>SP Kije</c:v>
                </c:pt>
              </c:strCache>
            </c:strRef>
          </c:cat>
          <c:val>
            <c:numRef>
              <c:f>Arkusz1!$B$2:$B$9</c:f>
              <c:numCache>
                <c:formatCode>General</c:formatCode>
                <c:ptCount val="8"/>
                <c:pt idx="0">
                  <c:v>652</c:v>
                </c:pt>
                <c:pt idx="1">
                  <c:v>161</c:v>
                </c:pt>
                <c:pt idx="2">
                  <c:v>818</c:v>
                </c:pt>
                <c:pt idx="3">
                  <c:v>69</c:v>
                </c:pt>
                <c:pt idx="4">
                  <c:v>67</c:v>
                </c:pt>
                <c:pt idx="5">
                  <c:v>106</c:v>
                </c:pt>
                <c:pt idx="6">
                  <c:v>60</c:v>
                </c:pt>
                <c:pt idx="7">
                  <c:v>67</c:v>
                </c:pt>
              </c:numCache>
            </c:numRef>
          </c:val>
          <c:extLst xmlns:c16r2="http://schemas.microsoft.com/office/drawing/2015/06/chart">
            <c:ext xmlns:c16="http://schemas.microsoft.com/office/drawing/2014/chart" uri="{C3380CC4-5D6E-409C-BE32-E72D297353CC}">
              <c16:uniqueId val="{00000010-B0AD-4769-9909-8CB9C0428361}"/>
            </c:ext>
          </c:extLst>
        </c:ser>
        <c:dLbls>
          <c:showLegendKey val="0"/>
          <c:showVal val="0"/>
          <c:showCatName val="1"/>
          <c:showSerName val="0"/>
          <c:showPercent val="1"/>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pl-PL"/>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3200" b="1" i="0" u="none" strike="noStrike" kern="1200" baseline="0">
                <a:solidFill>
                  <a:schemeClr val="accent6">
                    <a:lumMod val="20000"/>
                    <a:lumOff val="80000"/>
                  </a:schemeClr>
                </a:solidFill>
                <a:latin typeface="+mn-lt"/>
                <a:ea typeface="+mn-ea"/>
                <a:cs typeface="+mn-cs"/>
              </a:defRPr>
            </a:pPr>
            <a:r>
              <a:rPr lang="pl-PL" sz="3200" dirty="0">
                <a:solidFill>
                  <a:schemeClr val="accent6">
                    <a:lumMod val="20000"/>
                    <a:lumOff val="80000"/>
                  </a:schemeClr>
                </a:solidFill>
              </a:rPr>
              <a:t>Średnia liczba uczniów</a:t>
            </a:r>
          </a:p>
          <a:p>
            <a:pPr>
              <a:defRPr sz="3200">
                <a:solidFill>
                  <a:schemeClr val="accent6">
                    <a:lumMod val="20000"/>
                    <a:lumOff val="80000"/>
                  </a:schemeClr>
                </a:solidFill>
              </a:defRPr>
            </a:pPr>
            <a:r>
              <a:rPr lang="pl-PL" sz="3200" dirty="0">
                <a:solidFill>
                  <a:schemeClr val="accent6">
                    <a:lumMod val="20000"/>
                    <a:lumOff val="80000"/>
                  </a:schemeClr>
                </a:solidFill>
              </a:rPr>
              <a:t>w oddziale</a:t>
            </a:r>
          </a:p>
          <a:p>
            <a:pPr>
              <a:defRPr sz="3200">
                <a:solidFill>
                  <a:schemeClr val="accent6">
                    <a:lumMod val="20000"/>
                    <a:lumOff val="80000"/>
                  </a:schemeClr>
                </a:solidFill>
              </a:defRPr>
            </a:pPr>
            <a:r>
              <a:rPr lang="pl-PL" sz="3200" b="1" i="0" u="none" strike="noStrike" kern="1200" baseline="0" dirty="0">
                <a:solidFill>
                  <a:srgbClr val="E25247">
                    <a:lumMod val="20000"/>
                    <a:lumOff val="80000"/>
                  </a:srgbClr>
                </a:solidFill>
              </a:rPr>
              <a:t>(bez oddziałów przedszkolnych)*</a:t>
            </a:r>
            <a:endParaRPr lang="pl-PL" sz="3200" dirty="0">
              <a:solidFill>
                <a:schemeClr val="accent6">
                  <a:lumMod val="20000"/>
                  <a:lumOff val="80000"/>
                </a:schemeClr>
              </a:solidFill>
            </a:endParaRPr>
          </a:p>
        </c:rich>
      </c:tx>
      <c:layout>
        <c:manualLayout>
          <c:xMode val="edge"/>
          <c:yMode val="edge"/>
          <c:x val="0.17689518987111486"/>
          <c:y val="1.1857801616489128E-2"/>
        </c:manualLayout>
      </c:layout>
      <c:overlay val="0"/>
      <c:spPr>
        <a:noFill/>
        <a:ln>
          <a:noFill/>
        </a:ln>
        <a:effectLst/>
      </c:spPr>
      <c:txPr>
        <a:bodyPr rot="0" spcFirstLastPara="1" vertOverflow="ellipsis" vert="horz" wrap="square" anchor="ctr" anchorCtr="1"/>
        <a:lstStyle/>
        <a:p>
          <a:pPr>
            <a:defRPr sz="3200" b="1" i="0" u="none" strike="noStrike" kern="1200" baseline="0">
              <a:solidFill>
                <a:schemeClr val="accent6">
                  <a:lumMod val="20000"/>
                  <a:lumOff val="80000"/>
                </a:schemeClr>
              </a:solidFill>
              <a:latin typeface="+mn-lt"/>
              <a:ea typeface="+mn-ea"/>
              <a:cs typeface="+mn-cs"/>
            </a:defRPr>
          </a:pPr>
          <a:endParaRPr lang="pl-PL"/>
        </a:p>
      </c:txPr>
    </c:title>
    <c:autoTitleDeleted val="0"/>
    <c:view3D>
      <c:rotX val="30"/>
      <c:rotY val="270"/>
      <c:depthPercent val="100"/>
      <c:rAngAx val="0"/>
    </c:view3D>
    <c:floor>
      <c:thickness val="0"/>
      <c:spPr>
        <a:noFill/>
        <a:ln w="9525" cap="rnd" cmpd="sng" algn="ctr">
          <a:solidFill>
            <a:schemeClr val="tx1">
              <a:tint val="75000"/>
            </a:schemeClr>
          </a:solidFill>
          <a:prstDash val="solid"/>
          <a:round/>
        </a:ln>
        <a:effectLst/>
        <a:sp3d contourW="9525">
          <a:contourClr>
            <a:schemeClr val="tx1">
              <a:tint val="75000"/>
            </a:schemeClr>
          </a:contourClr>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2100801913187121"/>
          <c:y val="0.32064211396281039"/>
          <c:w val="0.73737282716575614"/>
          <c:h val="0.60228217553001029"/>
        </c:manualLayout>
      </c:layout>
      <c:pie3DChart>
        <c:varyColors val="1"/>
        <c:ser>
          <c:idx val="0"/>
          <c:order val="0"/>
          <c:tx>
            <c:strRef>
              <c:f>Arkusz1!$B$1</c:f>
              <c:strCache>
                <c:ptCount val="1"/>
                <c:pt idx="0">
                  <c:v>Średnia licxzba uczniów w oddziale</c:v>
                </c:pt>
              </c:strCache>
            </c:strRef>
          </c:tx>
          <c:explosion val="2"/>
          <c:dPt>
            <c:idx val="0"/>
            <c:bubble3D val="0"/>
            <c:explosion val="0"/>
            <c:spPr>
              <a:solidFill>
                <a:schemeClr val="accent3">
                  <a:shade val="58000"/>
                </a:schemeClr>
              </a:solidFill>
              <a:ln>
                <a:noFill/>
              </a:ln>
              <a:effectLst/>
              <a:sp3d/>
            </c:spPr>
            <c:extLst xmlns:c16r2="http://schemas.microsoft.com/office/drawing/2015/06/chart">
              <c:ext xmlns:c16="http://schemas.microsoft.com/office/drawing/2014/chart" uri="{C3380CC4-5D6E-409C-BE32-E72D297353CC}">
                <c16:uniqueId val="{00000001-8D29-4085-BDF3-4E541FEBBA39}"/>
              </c:ext>
            </c:extLst>
          </c:dPt>
          <c:dPt>
            <c:idx val="1"/>
            <c:bubble3D val="0"/>
            <c:spPr>
              <a:solidFill>
                <a:schemeClr val="accent3">
                  <a:shade val="86000"/>
                </a:schemeClr>
              </a:solidFill>
              <a:ln>
                <a:noFill/>
              </a:ln>
              <a:effectLst/>
              <a:sp3d/>
            </c:spPr>
            <c:extLst xmlns:c16r2="http://schemas.microsoft.com/office/drawing/2015/06/chart">
              <c:ext xmlns:c16="http://schemas.microsoft.com/office/drawing/2014/chart" uri="{C3380CC4-5D6E-409C-BE32-E72D297353CC}">
                <c16:uniqueId val="{00000003-8D29-4085-BDF3-4E541FEBBA39}"/>
              </c:ext>
            </c:extLst>
          </c:dPt>
          <c:dPt>
            <c:idx val="2"/>
            <c:bubble3D val="0"/>
            <c:explosion val="4"/>
            <c:spPr>
              <a:solidFill>
                <a:schemeClr val="accent3">
                  <a:tint val="86000"/>
                </a:schemeClr>
              </a:solidFill>
              <a:ln>
                <a:noFill/>
              </a:ln>
              <a:effectLst/>
              <a:sp3d/>
            </c:spPr>
            <c:extLst xmlns:c16r2="http://schemas.microsoft.com/office/drawing/2015/06/chart">
              <c:ext xmlns:c16="http://schemas.microsoft.com/office/drawing/2014/chart" uri="{C3380CC4-5D6E-409C-BE32-E72D297353CC}">
                <c16:uniqueId val="{00000005-8D29-4085-BDF3-4E541FEBBA39}"/>
              </c:ext>
            </c:extLst>
          </c:dPt>
          <c:dPt>
            <c:idx val="3"/>
            <c:bubble3D val="0"/>
            <c:spPr>
              <a:solidFill>
                <a:schemeClr val="accent3">
                  <a:tint val="58000"/>
                </a:schemeClr>
              </a:solidFill>
              <a:ln>
                <a:noFill/>
              </a:ln>
              <a:effectLst/>
              <a:sp3d/>
            </c:spPr>
            <c:extLst xmlns:c16r2="http://schemas.microsoft.com/office/drawing/2015/06/chart">
              <c:ext xmlns:c16="http://schemas.microsoft.com/office/drawing/2014/chart" uri="{C3380CC4-5D6E-409C-BE32-E72D297353CC}">
                <c16:uniqueId val="{00000007-8D29-4085-BDF3-4E541FEBBA39}"/>
              </c:ext>
            </c:extLst>
          </c:dPt>
          <c:dLbls>
            <c:dLbl>
              <c:idx val="0"/>
              <c:layout>
                <c:manualLayout>
                  <c:x val="-0.23158665712297929"/>
                  <c:y val="0.11772330895815114"/>
                </c:manualLayout>
              </c:layout>
              <c:tx>
                <c:rich>
                  <a:bodyPr/>
                  <a:lstStyle/>
                  <a:p>
                    <a:r>
                      <a:rPr lang="en-US" dirty="0" err="1"/>
                      <a:t>teren</a:t>
                    </a:r>
                    <a:r>
                      <a:rPr lang="en-US" dirty="0"/>
                      <a:t> </a:t>
                    </a:r>
                    <a:r>
                      <a:rPr lang="en-US" dirty="0" err="1"/>
                      <a:t>miejski</a:t>
                    </a:r>
                    <a:endParaRPr lang="en-US" dirty="0"/>
                  </a:p>
                  <a:p>
                    <a:r>
                      <a:rPr lang="en-US" dirty="0"/>
                      <a:t>24,03</a:t>
                    </a:r>
                  </a:p>
                </c:rich>
              </c:tx>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1-8D29-4085-BDF3-4E541FEBBA39}"/>
                </c:ext>
                <c:ext xmlns:c15="http://schemas.microsoft.com/office/drawing/2012/chart" uri="{CE6537A1-D6FC-4f65-9D91-7224C49458BB}">
                  <c15:layout>
                    <c:manualLayout>
                      <c:w val="0.35861228865524597"/>
                      <c:h val="0.14212677751300687"/>
                    </c:manualLayout>
                  </c15:layout>
                </c:ext>
              </c:extLst>
            </c:dLbl>
            <c:dLbl>
              <c:idx val="1"/>
              <c:delete val="1"/>
              <c:extLst xmlns:c16r2="http://schemas.microsoft.com/office/drawing/2015/06/chart">
                <c:ext xmlns:c16="http://schemas.microsoft.com/office/drawing/2014/chart" uri="{C3380CC4-5D6E-409C-BE32-E72D297353CC}">
                  <c16:uniqueId val="{00000003-8D29-4085-BDF3-4E541FEBBA39}"/>
                </c:ext>
                <c:ext xmlns:c15="http://schemas.microsoft.com/office/drawing/2012/chart" uri="{CE6537A1-D6FC-4f65-9D91-7224C49458BB}"/>
              </c:extLst>
            </c:dLbl>
            <c:dLbl>
              <c:idx val="2"/>
              <c:layout>
                <c:manualLayout>
                  <c:x val="0.26461160541890416"/>
                  <c:y val="-0.20928302477342528"/>
                </c:manualLayout>
              </c:layout>
              <c:tx>
                <c:rich>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r>
                      <a:rPr lang="en-US" dirty="0" err="1">
                        <a:solidFill>
                          <a:schemeClr val="bg1"/>
                        </a:solidFill>
                      </a:rPr>
                      <a:t>teren</a:t>
                    </a:r>
                    <a:r>
                      <a:rPr lang="en-US" dirty="0">
                        <a:solidFill>
                          <a:schemeClr val="bg1"/>
                        </a:solidFill>
                      </a:rPr>
                      <a:t> </a:t>
                    </a:r>
                    <a:r>
                      <a:rPr lang="en-US" dirty="0" err="1">
                        <a:solidFill>
                          <a:schemeClr val="bg1"/>
                        </a:solidFill>
                      </a:rPr>
                      <a:t>wiejski</a:t>
                    </a:r>
                    <a:r>
                      <a:rPr lang="en-US" dirty="0">
                        <a:solidFill>
                          <a:schemeClr val="bg1"/>
                        </a:solidFill>
                      </a:rPr>
                      <a:t>
11,13</a:t>
                    </a:r>
                  </a:p>
                </c:rich>
              </c:tx>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pl-PL"/>
                </a:p>
              </c:txPr>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5-8D29-4085-BDF3-4E541FEBBA39}"/>
                </c:ext>
                <c:ext xmlns:c15="http://schemas.microsoft.com/office/drawing/2012/chart" uri="{CE6537A1-D6FC-4f65-9D91-7224C49458BB}">
                  <c15:layout>
                    <c:manualLayout>
                      <c:w val="0.26433396642786566"/>
                      <c:h val="0.14147108921780371"/>
                    </c:manualLayout>
                  </c15:layout>
                </c:ext>
              </c:extLst>
            </c:dLbl>
            <c:dLbl>
              <c:idx val="3"/>
              <c:delete val="1"/>
              <c:extLst xmlns:c16r2="http://schemas.microsoft.com/office/drawing/2015/06/chart">
                <c:ext xmlns:c16="http://schemas.microsoft.com/office/drawing/2014/chart" uri="{C3380CC4-5D6E-409C-BE32-E72D297353CC}">
                  <c16:uniqueId val="{00000007-8D29-4085-BDF3-4E541FEBBA39}"/>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pl-PL"/>
              </a:p>
            </c:txPr>
            <c:showLegendKey val="0"/>
            <c:showVal val="0"/>
            <c:showCatName val="1"/>
            <c:showSerName val="0"/>
            <c:showPercent val="1"/>
            <c:showBubbleSize val="0"/>
            <c:showLeaderLines val="1"/>
            <c:leaderLines>
              <c:spPr>
                <a:ln w="9525" cap="rnd" cmpd="sng" algn="ctr">
                  <a:solidFill>
                    <a:schemeClr val="tx1"/>
                  </a:solidFill>
                  <a:prstDash val="solid"/>
                  <a:round/>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Arkusz1!$B$2:$B$5</c:f>
              <c:numCache>
                <c:formatCode>General</c:formatCode>
                <c:ptCount val="4"/>
                <c:pt idx="0">
                  <c:v>22.34</c:v>
                </c:pt>
                <c:pt idx="2">
                  <c:v>9.4600000000000026</c:v>
                </c:pt>
              </c:numCache>
            </c:numRef>
          </c:val>
          <c:extLst xmlns:c16r2="http://schemas.microsoft.com/office/drawing/2015/06/chart">
            <c:ext xmlns:c16="http://schemas.microsoft.com/office/drawing/2014/chart" uri="{C3380CC4-5D6E-409C-BE32-E72D297353CC}">
              <c16:uniqueId val="{00000008-8D29-4085-BDF3-4E541FEBBA39}"/>
            </c:ext>
          </c:extLst>
        </c:ser>
        <c:dLbls>
          <c:showLegendKey val="0"/>
          <c:showVal val="0"/>
          <c:showCatName val="1"/>
          <c:showSerName val="0"/>
          <c:showPercent val="1"/>
          <c:showBubbleSize val="0"/>
          <c:showLeaderLines val="1"/>
        </c:dLbls>
      </c:pie3DChart>
      <c:spPr>
        <a:noFill/>
        <a:ln>
          <a:noFill/>
        </a:ln>
        <a:effectLst/>
      </c:spPr>
    </c:plotArea>
    <c:plotVisOnly val="1"/>
    <c:dispBlanksAs val="zero"/>
    <c:showDLblsOverMax val="0"/>
  </c:chart>
  <c:spPr>
    <a:noFill/>
    <a:ln w="9525" cap="rnd" cmpd="sng" algn="ctr">
      <a:noFill/>
      <a:prstDash val="solid"/>
    </a:ln>
    <a:effectLst/>
  </c:spPr>
  <c:txPr>
    <a:bodyPr/>
    <a:lstStyle/>
    <a:p>
      <a:pPr>
        <a:defRPr sz="1800"/>
      </a:pPr>
      <a:endParaRPr lang="pl-P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baseline="0">
                <a:solidFill>
                  <a:schemeClr val="accent6">
                    <a:lumMod val="20000"/>
                    <a:lumOff val="80000"/>
                  </a:schemeClr>
                </a:solidFill>
                <a:latin typeface="+mn-lt"/>
                <a:ea typeface="+mn-ea"/>
                <a:cs typeface="+mn-cs"/>
              </a:defRPr>
            </a:pPr>
            <a:r>
              <a:rPr lang="pl-PL" sz="3200" b="1" i="0" u="none" strike="noStrike" baseline="0" dirty="0"/>
              <a:t>Udział % oddziałów w stosunku do całej gminy</a:t>
            </a:r>
          </a:p>
          <a:p>
            <a:pPr>
              <a:defRPr sz="3200">
                <a:solidFill>
                  <a:schemeClr val="accent6">
                    <a:lumMod val="20000"/>
                    <a:lumOff val="80000"/>
                  </a:schemeClr>
                </a:solidFill>
              </a:defRPr>
            </a:pPr>
            <a:r>
              <a:rPr lang="pl-PL" sz="3200" b="1" i="0" u="none" strike="noStrike" baseline="0" dirty="0"/>
              <a:t>(bez oddziałów przedszkolnych)*</a:t>
            </a:r>
            <a:endParaRPr lang="pl-PL" sz="3200" b="1" dirty="0">
              <a:solidFill>
                <a:schemeClr val="accent6">
                  <a:lumMod val="20000"/>
                  <a:lumOff val="80000"/>
                </a:schemeClr>
              </a:solidFill>
            </a:endParaRPr>
          </a:p>
        </c:rich>
      </c:tx>
      <c:layout>
        <c:manualLayout>
          <c:xMode val="edge"/>
          <c:yMode val="edge"/>
          <c:x val="0.1304957554180799"/>
          <c:y val="0"/>
        </c:manualLayout>
      </c:layout>
      <c:overlay val="0"/>
      <c:spPr>
        <a:noFill/>
        <a:ln>
          <a:noFill/>
        </a:ln>
        <a:effectLst/>
      </c:spPr>
      <c:txPr>
        <a:bodyPr rot="0" spcFirstLastPara="1" vertOverflow="ellipsis" vert="horz" wrap="square" anchor="ctr" anchorCtr="1"/>
        <a:lstStyle/>
        <a:p>
          <a:pPr>
            <a:defRPr sz="3200" b="1" i="0" u="none" strike="noStrike" kern="1200" baseline="0">
              <a:solidFill>
                <a:schemeClr val="accent6">
                  <a:lumMod val="20000"/>
                  <a:lumOff val="80000"/>
                </a:schemeClr>
              </a:solidFill>
              <a:latin typeface="+mn-lt"/>
              <a:ea typeface="+mn-ea"/>
              <a:cs typeface="+mn-cs"/>
            </a:defRPr>
          </a:pPr>
          <a:endParaRPr lang="pl-PL"/>
        </a:p>
      </c:txPr>
    </c:title>
    <c:autoTitleDeleted val="0"/>
    <c:view3D>
      <c:rotX val="30"/>
      <c:rotY val="276"/>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650228960741609"/>
          <c:y val="0.32506513621143862"/>
          <c:w val="0.74124350812531414"/>
          <c:h val="0.59909021717361366"/>
        </c:manualLayout>
      </c:layout>
      <c:pie3DChart>
        <c:varyColors val="1"/>
        <c:ser>
          <c:idx val="0"/>
          <c:order val="0"/>
          <c:tx>
            <c:strRef>
              <c:f>Arkusz1!$B$1</c:f>
              <c:strCache>
                <c:ptCount val="1"/>
                <c:pt idx="0">
                  <c:v>Udział % dodziałów w stosunku do całej gminy (bez oddziałów przedszkolnych)*</c:v>
                </c:pt>
              </c:strCache>
            </c:strRef>
          </c:tx>
          <c:dPt>
            <c:idx val="0"/>
            <c:bubble3D val="0"/>
            <c:explosion val="4"/>
            <c:spPr>
              <a:solidFill>
                <a:schemeClr val="accent3">
                  <a:lumMod val="50000"/>
                </a:schemeClr>
              </a:soli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1-5939-4A81-AA7B-D5E29E37023E}"/>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3-5939-4A81-AA7B-D5E29E37023E}"/>
              </c:ext>
            </c:extLst>
          </c:dPt>
          <c:dPt>
            <c:idx val="2"/>
            <c:bubble3D val="0"/>
            <c:spPr>
              <a:solidFill>
                <a:srgbClr val="FFC000"/>
              </a:soli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5-5939-4A81-AA7B-D5E29E37023E}"/>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7-5939-4A81-AA7B-D5E29E37023E}"/>
              </c:ext>
            </c:extLst>
          </c:dPt>
          <c:dLbls>
            <c:dLbl>
              <c:idx val="0"/>
              <c:layout>
                <c:manualLayout>
                  <c:x val="-0.13310052107339188"/>
                  <c:y val="0.13219210355526723"/>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pl-PL"/>
                </a:p>
              </c:txPr>
              <c:dLblPos val="bestFit"/>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1-5939-4A81-AA7B-D5E29E37023E}"/>
                </c:ext>
                <c:ext xmlns:c15="http://schemas.microsoft.com/office/drawing/2012/chart" uri="{CE6537A1-D6FC-4f65-9D91-7224C49458BB}">
                  <c15:layout/>
                </c:ext>
              </c:extLst>
            </c:dLbl>
            <c:dLbl>
              <c:idx val="1"/>
              <c:delete val="1"/>
              <c:extLst xmlns:c16r2="http://schemas.microsoft.com/office/drawing/2015/06/chart">
                <c:ext xmlns:c16="http://schemas.microsoft.com/office/drawing/2014/chart" uri="{C3380CC4-5D6E-409C-BE32-E72D297353CC}">
                  <c16:uniqueId val="{00000003-5939-4A81-AA7B-D5E29E37023E}"/>
                </c:ext>
                <c:ext xmlns:c15="http://schemas.microsoft.com/office/drawing/2012/chart" uri="{CE6537A1-D6FC-4f65-9D91-7224C49458BB}"/>
              </c:extLst>
            </c:dLbl>
            <c:dLbl>
              <c:idx val="2"/>
              <c:layout>
                <c:manualLayout>
                  <c:x val="0.17772309211580756"/>
                  <c:y val="-0.20303944666210302"/>
                </c:manualLayout>
              </c:layout>
              <c:tx>
                <c:rich>
                  <a:bodyPr/>
                  <a:lstStyle/>
                  <a:p>
                    <a:r>
                      <a:rPr lang="en-US" dirty="0" err="1">
                        <a:latin typeface="+mn-lt"/>
                      </a:rPr>
                      <a:t>teren</a:t>
                    </a:r>
                    <a:r>
                      <a:rPr lang="en-US" dirty="0">
                        <a:latin typeface="+mn-lt"/>
                      </a:rPr>
                      <a:t> </a:t>
                    </a:r>
                    <a:r>
                      <a:rPr lang="en-US" dirty="0" err="1">
                        <a:latin typeface="+mn-lt"/>
                      </a:rPr>
                      <a:t>wiejski</a:t>
                    </a:r>
                    <a:r>
                      <a:rPr lang="en-US" dirty="0">
                        <a:latin typeface="+mn-lt"/>
                      </a:rPr>
                      <a:t>
33%</a:t>
                    </a:r>
                  </a:p>
                </c:rich>
              </c:tx>
              <c:dLblPos val="bestFit"/>
              <c:showLegendKey val="0"/>
              <c:showVal val="0"/>
              <c:showCatName val="1"/>
              <c:showSerName val="0"/>
              <c:showPercent val="1"/>
              <c:showBubbleSize val="0"/>
              <c:extLst xmlns:c16r2="http://schemas.microsoft.com/office/drawing/2015/06/chart">
                <c:ext xmlns:c16="http://schemas.microsoft.com/office/drawing/2014/chart" uri="{C3380CC4-5D6E-409C-BE32-E72D297353CC}">
                  <c16:uniqueId val="{00000005-5939-4A81-AA7B-D5E29E37023E}"/>
                </c:ext>
                <c:ext xmlns:c15="http://schemas.microsoft.com/office/drawing/2012/chart" uri="{CE6537A1-D6FC-4f65-9D91-7224C49458BB}">
                  <c15:layout/>
                </c:ext>
              </c:extLst>
            </c:dLbl>
            <c:dLbl>
              <c:idx val="3"/>
              <c:delete val="1"/>
              <c:extLst xmlns:c16r2="http://schemas.microsoft.com/office/drawing/2015/06/chart">
                <c:ext xmlns:c16="http://schemas.microsoft.com/office/drawing/2014/chart" uri="{C3380CC4-5D6E-409C-BE32-E72D297353CC}">
                  <c16:uniqueId val="{00000007-5939-4A81-AA7B-D5E29E37023E}"/>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pl-PL"/>
              </a:p>
            </c:txPr>
            <c:dLblPos val="ct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Arkusz1!$B$2:$B$5</c:f>
              <c:numCache>
                <c:formatCode>General</c:formatCode>
                <c:ptCount val="4"/>
                <c:pt idx="0" formatCode="0%">
                  <c:v>0.65</c:v>
                </c:pt>
                <c:pt idx="2" formatCode="0%">
                  <c:v>0.35</c:v>
                </c:pt>
              </c:numCache>
            </c:numRef>
          </c:val>
          <c:extLst xmlns:c16r2="http://schemas.microsoft.com/office/drawing/2015/06/chart">
            <c:ext xmlns:c16="http://schemas.microsoft.com/office/drawing/2014/chart" uri="{C3380CC4-5D6E-409C-BE32-E72D297353CC}">
              <c16:uniqueId val="{00000008-5939-4A81-AA7B-D5E29E37023E}"/>
            </c:ext>
          </c:extLst>
        </c:ser>
        <c:ser>
          <c:idx val="1"/>
          <c:order val="1"/>
          <c:tx>
            <c:strRef>
              <c:f>Arkusz1!$C$1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9-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B-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D-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0F-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Arkusz1!$C$2:$C$5</c:f>
              <c:numCache>
                <c:formatCode>General</c:formatCode>
                <c:ptCount val="4"/>
              </c:numCache>
            </c:numRef>
          </c:val>
          <c:extLst xmlns:c16r2="http://schemas.microsoft.com/office/drawing/2015/06/chart">
            <c:ext xmlns:c16="http://schemas.microsoft.com/office/drawing/2014/chart" uri="{C3380CC4-5D6E-409C-BE32-E72D297353CC}">
              <c16:uniqueId val="{00000009-5939-4A81-AA7B-D5E29E37023E}"/>
            </c:ext>
          </c:extLst>
        </c:ser>
        <c:ser>
          <c:idx val="2"/>
          <c:order val="2"/>
          <c:tx>
            <c:strRef>
              <c:f>Arkusz1!$D$1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1-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3-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5-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7-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Arkusz1!$D$2:$D$5</c:f>
              <c:numCache>
                <c:formatCode>General</c:formatCode>
                <c:ptCount val="4"/>
              </c:numCache>
            </c:numRef>
          </c:val>
          <c:extLst xmlns:c16r2="http://schemas.microsoft.com/office/drawing/2015/06/chart">
            <c:ext xmlns:c16="http://schemas.microsoft.com/office/drawing/2014/chart" uri="{C3380CC4-5D6E-409C-BE32-E72D297353CC}">
              <c16:uniqueId val="{0000000A-5939-4A81-AA7B-D5E29E37023E}"/>
            </c:ext>
          </c:extLst>
        </c:ser>
        <c:ser>
          <c:idx val="3"/>
          <c:order val="3"/>
          <c:tx>
            <c:strRef>
              <c:f>Arkusz1!$E$1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9-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B-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D-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1F-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Arkusz1!$E$2:$E$5</c:f>
              <c:numCache>
                <c:formatCode>General</c:formatCode>
                <c:ptCount val="4"/>
              </c:numCache>
            </c:numRef>
          </c:val>
          <c:extLst xmlns:c16r2="http://schemas.microsoft.com/office/drawing/2015/06/chart">
            <c:ext xmlns:c16="http://schemas.microsoft.com/office/drawing/2014/chart" uri="{C3380CC4-5D6E-409C-BE32-E72D297353CC}">
              <c16:uniqueId val="{0000000B-5939-4A81-AA7B-D5E29E37023E}"/>
            </c:ext>
          </c:extLst>
        </c:ser>
        <c:ser>
          <c:idx val="4"/>
          <c:order val="4"/>
          <c:tx>
            <c:strRef>
              <c:f>Arkusz1!$F$1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1-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3-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5-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7-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Arkusz1!$F$2:$F$5</c:f>
              <c:numCache>
                <c:formatCode>General</c:formatCode>
                <c:ptCount val="4"/>
              </c:numCache>
            </c:numRef>
          </c:val>
          <c:extLst xmlns:c16r2="http://schemas.microsoft.com/office/drawing/2015/06/chart">
            <c:ext xmlns:c16="http://schemas.microsoft.com/office/drawing/2014/chart" uri="{C3380CC4-5D6E-409C-BE32-E72D297353CC}">
              <c16:uniqueId val="{0000000C-5939-4A81-AA7B-D5E29E37023E}"/>
            </c:ext>
          </c:extLst>
        </c:ser>
        <c:ser>
          <c:idx val="5"/>
          <c:order val="5"/>
          <c:tx>
            <c:strRef>
              <c:f>Arkusz1!$G$1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9-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B-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D-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2F-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Arkusz1!$G$2:$G$5</c:f>
              <c:numCache>
                <c:formatCode>General</c:formatCode>
                <c:ptCount val="4"/>
              </c:numCache>
            </c:numRef>
          </c:val>
          <c:extLst xmlns:c16r2="http://schemas.microsoft.com/office/drawing/2015/06/chart">
            <c:ext xmlns:c16="http://schemas.microsoft.com/office/drawing/2014/chart" uri="{C3380CC4-5D6E-409C-BE32-E72D297353CC}">
              <c16:uniqueId val="{0000000D-5939-4A81-AA7B-D5E29E37023E}"/>
            </c:ext>
          </c:extLst>
        </c:ser>
        <c:ser>
          <c:idx val="6"/>
          <c:order val="6"/>
          <c:tx>
            <c:strRef>
              <c:f>Arkusz1!$H$1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1-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3-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5-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7-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Arkusz1!$H$2:$H$5</c:f>
              <c:numCache>
                <c:formatCode>General</c:formatCode>
                <c:ptCount val="4"/>
              </c:numCache>
            </c:numRef>
          </c:val>
          <c:extLst xmlns:c16r2="http://schemas.microsoft.com/office/drawing/2015/06/chart">
            <c:ext xmlns:c16="http://schemas.microsoft.com/office/drawing/2014/chart" uri="{C3380CC4-5D6E-409C-BE32-E72D297353CC}">
              <c16:uniqueId val="{0000000E-5939-4A81-AA7B-D5E29E37023E}"/>
            </c:ext>
          </c:extLst>
        </c:ser>
        <c:ser>
          <c:idx val="7"/>
          <c:order val="7"/>
          <c:tx>
            <c:strRef>
              <c:f>Arkusz1!$I$1</c:f>
              <c:strCache>
                <c:ptCount val="1"/>
              </c:strCache>
            </c:strRef>
          </c:tx>
          <c:dPt>
            <c:idx val="0"/>
            <c:bubble3D val="0"/>
            <c:spPr>
              <a:gradFill rotWithShape="1">
                <a:gsLst>
                  <a:gs pos="0">
                    <a:schemeClr val="accent1">
                      <a:tint val="98000"/>
                      <a:lumMod val="100000"/>
                    </a:schemeClr>
                  </a:gs>
                  <a:gs pos="100000">
                    <a:schemeClr val="accent1">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9-FAEC-4FBF-BF04-1A3C8D9E1F7A}"/>
              </c:ext>
            </c:extLst>
          </c:dPt>
          <c:dPt>
            <c:idx val="1"/>
            <c:bubble3D val="0"/>
            <c:spPr>
              <a:gradFill rotWithShape="1">
                <a:gsLst>
                  <a:gs pos="0">
                    <a:schemeClr val="accent2">
                      <a:tint val="98000"/>
                      <a:lumMod val="100000"/>
                    </a:schemeClr>
                  </a:gs>
                  <a:gs pos="100000">
                    <a:schemeClr val="accent2">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B-FAEC-4FBF-BF04-1A3C8D9E1F7A}"/>
              </c:ext>
            </c:extLst>
          </c:dPt>
          <c:dPt>
            <c:idx val="2"/>
            <c:bubble3D val="0"/>
            <c:spPr>
              <a:gradFill rotWithShape="1">
                <a:gsLst>
                  <a:gs pos="0">
                    <a:schemeClr val="accent3">
                      <a:tint val="98000"/>
                      <a:lumMod val="100000"/>
                    </a:schemeClr>
                  </a:gs>
                  <a:gs pos="100000">
                    <a:schemeClr val="accent3">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D-FAEC-4FBF-BF04-1A3C8D9E1F7A}"/>
              </c:ext>
            </c:extLst>
          </c:dPt>
          <c:dPt>
            <c:idx val="3"/>
            <c:bubble3D val="0"/>
            <c:spPr>
              <a:gradFill rotWithShape="1">
                <a:gsLst>
                  <a:gs pos="0">
                    <a:schemeClr val="accent4">
                      <a:tint val="98000"/>
                      <a:lumMod val="100000"/>
                    </a:schemeClr>
                  </a:gs>
                  <a:gs pos="100000">
                    <a:schemeClr val="accent4">
                      <a:shade val="88000"/>
                      <a:lumMod val="88000"/>
                    </a:schemeClr>
                  </a:gs>
                </a:gsLst>
                <a:lin ang="5400000" scaled="1"/>
              </a:gradFill>
              <a:ln>
                <a:noFill/>
              </a:ln>
              <a:effectLst>
                <a:outerShdw blurRad="50800" dist="38100" dir="5400000" rotWithShape="0">
                  <a:srgbClr val="000000">
                    <a:alpha val="35000"/>
                  </a:srgbClr>
                </a:outerShdw>
              </a:effectLst>
              <a:sp3d/>
            </c:spPr>
            <c:extLst xmlns:c16r2="http://schemas.microsoft.com/office/drawing/2015/06/chart">
              <c:ext xmlns:c16="http://schemas.microsoft.com/office/drawing/2014/chart" uri="{C3380CC4-5D6E-409C-BE32-E72D297353CC}">
                <c16:uniqueId val="{0000003F-FAEC-4FBF-BF04-1A3C8D9E1F7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xmlns:c16r2="http://schemas.microsoft.com/office/drawing/2015/06/chart">
              <c:ext xmlns:c15="http://schemas.microsoft.com/office/drawing/2012/chart" uri="{CE6537A1-D6FC-4f65-9D91-7224C49458BB}"/>
            </c:extLst>
          </c:dLbls>
          <c:cat>
            <c:strRef>
              <c:f>Arkusz1!$A$2:$A$5</c:f>
              <c:strCache>
                <c:ptCount val="3"/>
                <c:pt idx="0">
                  <c:v>teren miejski</c:v>
                </c:pt>
                <c:pt idx="2">
                  <c:v>teren wiejski</c:v>
                </c:pt>
              </c:strCache>
            </c:strRef>
          </c:cat>
          <c:val>
            <c:numRef>
              <c:f>Arkusz1!$I$2:$I$5</c:f>
              <c:numCache>
                <c:formatCode>General</c:formatCode>
                <c:ptCount val="4"/>
              </c:numCache>
            </c:numRef>
          </c:val>
          <c:extLst xmlns:c16r2="http://schemas.microsoft.com/office/drawing/2015/06/chart">
            <c:ext xmlns:c16="http://schemas.microsoft.com/office/drawing/2014/chart" uri="{C3380CC4-5D6E-409C-BE32-E72D297353CC}">
              <c16:uniqueId val="{0000000F-5939-4A81-AA7B-D5E29E37023E}"/>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pl-P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59"/>
      <c:rAngAx val="0"/>
    </c:view3D>
    <c:floor>
      <c:thickness val="0"/>
      <c:spPr>
        <a:noFill/>
        <a:ln w="9525" cap="rnd" cmpd="sng" algn="ctr">
          <a:solidFill>
            <a:schemeClr val="tx1">
              <a:tint val="75000"/>
            </a:schemeClr>
          </a:solidFill>
          <a:prstDash val="solid"/>
          <a:round/>
        </a:ln>
        <a:effectLst/>
        <a:sp3d contourW="9525">
          <a:contourClr>
            <a:schemeClr val="tx1">
              <a:tint val="75000"/>
            </a:schemeClr>
          </a:contourClr>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5058030569853402E-2"/>
          <c:y val="5.0684522098971202E-2"/>
          <c:w val="0.82383739241897103"/>
          <c:h val="0.62368821371150618"/>
        </c:manualLayout>
      </c:layout>
      <c:pie3DChart>
        <c:varyColors val="1"/>
        <c:ser>
          <c:idx val="0"/>
          <c:order val="0"/>
          <c:tx>
            <c:strRef>
              <c:f>Arkusz1!$B$1</c:f>
              <c:strCache>
                <c:ptCount val="1"/>
                <c:pt idx="0">
                  <c:v>Kolumna1</c:v>
                </c:pt>
              </c:strCache>
            </c:strRef>
          </c:tx>
          <c:dPt>
            <c:idx val="0"/>
            <c:bubble3D val="0"/>
            <c:spPr>
              <a:solidFill>
                <a:schemeClr val="accent2"/>
              </a:solidFill>
              <a:ln>
                <a:noFill/>
              </a:ln>
              <a:effectLst/>
              <a:sp3d/>
            </c:spPr>
            <c:extLst xmlns:c16r2="http://schemas.microsoft.com/office/drawing/2015/06/chart">
              <c:ext xmlns:c16="http://schemas.microsoft.com/office/drawing/2014/chart" uri="{C3380CC4-5D6E-409C-BE32-E72D297353CC}">
                <c16:uniqueId val="{00000001-D138-430C-AD86-C29DCA904084}"/>
              </c:ext>
            </c:extLst>
          </c:dPt>
          <c:dPt>
            <c:idx val="1"/>
            <c:bubble3D val="0"/>
            <c:spPr>
              <a:solidFill>
                <a:schemeClr val="accent4"/>
              </a:solidFill>
              <a:ln>
                <a:noFill/>
              </a:ln>
              <a:effectLst/>
              <a:sp3d/>
            </c:spPr>
            <c:extLst xmlns:c16r2="http://schemas.microsoft.com/office/drawing/2015/06/chart">
              <c:ext xmlns:c16="http://schemas.microsoft.com/office/drawing/2014/chart" uri="{C3380CC4-5D6E-409C-BE32-E72D297353CC}">
                <c16:uniqueId val="{00000003-D138-430C-AD86-C29DCA904084}"/>
              </c:ext>
            </c:extLst>
          </c:dPt>
          <c:dPt>
            <c:idx val="2"/>
            <c:bubble3D val="0"/>
            <c:spPr>
              <a:solidFill>
                <a:schemeClr val="accent6"/>
              </a:solidFill>
              <a:ln>
                <a:noFill/>
              </a:ln>
              <a:effectLst/>
              <a:sp3d/>
            </c:spPr>
            <c:extLst xmlns:c16r2="http://schemas.microsoft.com/office/drawing/2015/06/chart">
              <c:ext xmlns:c16="http://schemas.microsoft.com/office/drawing/2014/chart" uri="{C3380CC4-5D6E-409C-BE32-E72D297353CC}">
                <c16:uniqueId val="{00000005-D138-430C-AD86-C29DCA904084}"/>
              </c:ext>
            </c:extLst>
          </c:dPt>
          <c:dLbls>
            <c:dLbl>
              <c:idx val="0"/>
              <c:layout>
                <c:manualLayout>
                  <c:x val="-0.21728159361259961"/>
                  <c:y val="0.10827480506542524"/>
                </c:manualLayout>
              </c:layout>
              <c:tx>
                <c:rich>
                  <a:bodyPr/>
                  <a:lstStyle/>
                  <a:p>
                    <a:r>
                      <a:rPr lang="en-US" dirty="0"/>
                      <a:t>71%</a:t>
                    </a:r>
                  </a:p>
                </c:rich>
              </c:tx>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D138-430C-AD86-C29DCA904084}"/>
                </c:ext>
                <c:ext xmlns:c15="http://schemas.microsoft.com/office/drawing/2012/chart" uri="{CE6537A1-D6FC-4f65-9D91-7224C49458BB}">
                  <c15:layout/>
                </c:ext>
              </c:extLst>
            </c:dLbl>
            <c:dLbl>
              <c:idx val="1"/>
              <c:layout>
                <c:manualLayout>
                  <c:x val="4.4914110068831621E-2"/>
                  <c:y val="-0.22197578404889165"/>
                </c:manualLayout>
              </c:layout>
              <c:tx>
                <c:rich>
                  <a:bodyPr/>
                  <a:lstStyle/>
                  <a:p>
                    <a:r>
                      <a:rPr lang="en-US" dirty="0"/>
                      <a:t>16%</a:t>
                    </a:r>
                  </a:p>
                </c:rich>
              </c:tx>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3-D138-430C-AD86-C29DCA904084}"/>
                </c:ext>
                <c:ext xmlns:c15="http://schemas.microsoft.com/office/drawing/2012/chart" uri="{CE6537A1-D6FC-4f65-9D91-7224C49458BB}">
                  <c15:layout/>
                </c:ext>
              </c:extLst>
            </c:dLbl>
            <c:dLbl>
              <c:idx val="2"/>
              <c:layout>
                <c:manualLayout>
                  <c:x val="0.19685017453759851"/>
                  <c:y val="-0.13971588405463917"/>
                </c:manualLayout>
              </c:layout>
              <c:tx>
                <c:rich>
                  <a:bodyPr/>
                  <a:lstStyle/>
                  <a:p>
                    <a:r>
                      <a:rPr lang="en-US" dirty="0"/>
                      <a:t>13%</a:t>
                    </a:r>
                  </a:p>
                </c:rich>
              </c:tx>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5-D138-430C-AD86-C29DCA904084}"/>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pl-PL"/>
              </a:p>
            </c:txPr>
            <c:showLegendKey val="0"/>
            <c:showVal val="0"/>
            <c:showCatName val="0"/>
            <c:showSerName val="0"/>
            <c:showPercent val="1"/>
            <c:showBubbleSize val="0"/>
            <c:showLeaderLines val="1"/>
            <c:leaderLines>
              <c:spPr>
                <a:ln w="9525" cap="rnd" cmpd="sng" algn="ctr">
                  <a:solidFill>
                    <a:schemeClr val="tx1"/>
                  </a:solidFill>
                  <a:prstDash val="solid"/>
                  <a:round/>
                </a:ln>
                <a:effectLst/>
              </c:spPr>
            </c:leaderLines>
            <c:extLst xmlns:c16r2="http://schemas.microsoft.com/office/drawing/2015/06/chart">
              <c:ext xmlns:c15="http://schemas.microsoft.com/office/drawing/2012/chart" uri="{CE6537A1-D6FC-4f65-9D91-7224C49458BB}"/>
            </c:extLst>
          </c:dLbls>
          <c:cat>
            <c:strRef>
              <c:f>Arkusz1!$A$2:$A$4</c:f>
              <c:strCache>
                <c:ptCount val="3"/>
                <c:pt idx="0">
                  <c:v>przedszkola publiczne</c:v>
                </c:pt>
                <c:pt idx="1">
                  <c:v>oddziały przedszkolne w szkołach wiejskich</c:v>
                </c:pt>
                <c:pt idx="2">
                  <c:v>oddziały przedszkolne w szkołach miejskich</c:v>
                </c:pt>
              </c:strCache>
            </c:strRef>
          </c:cat>
          <c:val>
            <c:numRef>
              <c:f>Arkusz1!$B$2:$B$4</c:f>
              <c:numCache>
                <c:formatCode>General</c:formatCode>
                <c:ptCount val="3"/>
                <c:pt idx="0">
                  <c:v>456</c:v>
                </c:pt>
                <c:pt idx="1">
                  <c:v>104</c:v>
                </c:pt>
                <c:pt idx="2">
                  <c:v>80</c:v>
                </c:pt>
              </c:numCache>
            </c:numRef>
          </c:val>
          <c:extLst xmlns:c16r2="http://schemas.microsoft.com/office/drawing/2015/06/chart">
            <c:ext xmlns:c16="http://schemas.microsoft.com/office/drawing/2014/chart" uri="{C3380CC4-5D6E-409C-BE32-E72D297353CC}">
              <c16:uniqueId val="{00000006-D138-430C-AD86-C29DCA904084}"/>
            </c:ext>
          </c:extLst>
        </c:ser>
        <c:dLbls>
          <c:showLegendKey val="0"/>
          <c:showVal val="0"/>
          <c:showCatName val="0"/>
          <c:showSerName val="0"/>
          <c:showPercent val="1"/>
          <c:showBubbleSize val="0"/>
          <c:showLeaderLines val="1"/>
        </c:dLbls>
      </c:pie3DChart>
      <c:spPr>
        <a:noFill/>
        <a:ln>
          <a:noFill/>
        </a:ln>
        <a:effectLst/>
      </c:spPr>
    </c:plotArea>
    <c:legend>
      <c:legendPos val="t"/>
      <c:layout>
        <c:manualLayout>
          <c:xMode val="edge"/>
          <c:yMode val="edge"/>
          <c:x val="0.10604063247745239"/>
          <c:y val="0.69343483986091281"/>
          <c:w val="0.81582552356243843"/>
          <c:h val="0.2762876218835866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pl-PL"/>
        </a:p>
      </c:txPr>
    </c:legend>
    <c:plotVisOnly val="1"/>
    <c:dispBlanksAs val="gap"/>
    <c:showDLblsOverMax val="0"/>
  </c:chart>
  <c:spPr>
    <a:noFill/>
    <a:ln w="9525" cap="rnd" cmpd="sng" algn="ctr">
      <a:noFill/>
      <a:prstDash val="solid"/>
    </a:ln>
    <a:effectLst/>
  </c:spPr>
  <c:txPr>
    <a:bodyPr/>
    <a:lstStyle/>
    <a:p>
      <a:pPr>
        <a:defRPr sz="1800"/>
      </a:pPr>
      <a:endParaRPr lang="pl-P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14447372028208"/>
          <c:y val="2.6726342710997442E-2"/>
          <c:w val="0.82677622260466965"/>
          <c:h val="0.65242483436373544"/>
        </c:manualLayout>
      </c:layout>
      <c:barChart>
        <c:barDir val="col"/>
        <c:grouping val="clustered"/>
        <c:varyColors val="1"/>
        <c:ser>
          <c:idx val="0"/>
          <c:order val="0"/>
          <c:tx>
            <c:strRef>
              <c:f>Arkusz1!$B$1</c:f>
              <c:strCache>
                <c:ptCount val="1"/>
                <c:pt idx="0">
                  <c:v>Kolumna1</c:v>
                </c:pt>
              </c:strCache>
            </c:strRef>
          </c:tx>
          <c:invertIfNegative val="0"/>
          <c:dPt>
            <c:idx val="0"/>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1-DBED-4DD1-8591-20D668971071}"/>
              </c:ext>
            </c:extLst>
          </c:dPt>
          <c:dPt>
            <c:idx val="1"/>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3-DBED-4DD1-8591-20D668971071}"/>
              </c:ext>
            </c:extLst>
          </c:dPt>
          <c:dPt>
            <c:idx val="2"/>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5-DBED-4DD1-8591-20D668971071}"/>
              </c:ext>
            </c:extLst>
          </c:dPt>
          <c:dPt>
            <c:idx val="3"/>
            <c:invertIfNegative val="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7-DBED-4DD1-8591-20D668971071}"/>
              </c:ext>
            </c:extLst>
          </c:dPt>
          <c:dPt>
            <c:idx val="4"/>
            <c:invertIfNegative val="0"/>
            <c:bubble3D val="0"/>
            <c:spPr>
              <a:solidFill>
                <a:schemeClr val="accent6"/>
              </a:solidFill>
              <a:ln>
                <a:noFill/>
              </a:ln>
              <a:effectLst/>
            </c:spPr>
            <c:extLst xmlns:c16r2="http://schemas.microsoft.com/office/drawing/2015/06/chart">
              <c:ext xmlns:c16="http://schemas.microsoft.com/office/drawing/2014/chart" uri="{C3380CC4-5D6E-409C-BE32-E72D297353CC}">
                <c16:uniqueId val="{00000009-DBED-4DD1-8591-20D668971071}"/>
              </c:ext>
            </c:extLst>
          </c:dPt>
          <c:dPt>
            <c:idx val="5"/>
            <c:invertIfNegative val="0"/>
            <c:bubble3D val="0"/>
            <c:spPr>
              <a:solidFill>
                <a:schemeClr val="accent4"/>
              </a:solidFill>
              <a:ln>
                <a:noFill/>
              </a:ln>
              <a:effectLst/>
            </c:spPr>
            <c:extLst xmlns:c16r2="http://schemas.microsoft.com/office/drawing/2015/06/chart">
              <c:ext xmlns:c16="http://schemas.microsoft.com/office/drawing/2014/chart" uri="{C3380CC4-5D6E-409C-BE32-E72D297353CC}">
                <c16:uniqueId val="{0000000B-DBED-4DD1-8591-20D668971071}"/>
              </c:ext>
            </c:extLst>
          </c:dPt>
          <c:dPt>
            <c:idx val="6"/>
            <c:invertIfNegative val="0"/>
            <c:bubble3D val="0"/>
            <c:spPr>
              <a:solidFill>
                <a:schemeClr val="accent4"/>
              </a:solidFill>
              <a:ln>
                <a:noFill/>
              </a:ln>
              <a:effectLst/>
            </c:spPr>
            <c:extLst xmlns:c16r2="http://schemas.microsoft.com/office/drawing/2015/06/chart">
              <c:ext xmlns:c16="http://schemas.microsoft.com/office/drawing/2014/chart" uri="{C3380CC4-5D6E-409C-BE32-E72D297353CC}">
                <c16:uniqueId val="{0000000D-DBED-4DD1-8591-20D668971071}"/>
              </c:ext>
            </c:extLst>
          </c:dPt>
          <c:dPt>
            <c:idx val="7"/>
            <c:invertIfNegative val="0"/>
            <c:bubble3D val="0"/>
            <c:spPr>
              <a:solidFill>
                <a:schemeClr val="accent4"/>
              </a:solidFill>
              <a:ln>
                <a:noFill/>
              </a:ln>
              <a:effectLst/>
            </c:spPr>
            <c:extLst xmlns:c16r2="http://schemas.microsoft.com/office/drawing/2015/06/chart">
              <c:ext xmlns:c16="http://schemas.microsoft.com/office/drawing/2014/chart" uri="{C3380CC4-5D6E-409C-BE32-E72D297353CC}">
                <c16:uniqueId val="{0000000F-DBED-4DD1-8591-20D668971071}"/>
              </c:ext>
            </c:extLst>
          </c:dPt>
          <c:dPt>
            <c:idx val="8"/>
            <c:invertIfNegative val="0"/>
            <c:bubble3D val="0"/>
            <c:spPr>
              <a:solidFill>
                <a:schemeClr val="accent4"/>
              </a:solidFill>
              <a:ln>
                <a:noFill/>
              </a:ln>
              <a:effectLst/>
            </c:spPr>
            <c:extLst xmlns:c16r2="http://schemas.microsoft.com/office/drawing/2015/06/chart">
              <c:ext xmlns:c16="http://schemas.microsoft.com/office/drawing/2014/chart" uri="{C3380CC4-5D6E-409C-BE32-E72D297353CC}">
                <c16:uniqueId val="{00000011-DBED-4DD1-8591-20D668971071}"/>
              </c:ext>
            </c:extLst>
          </c:dPt>
          <c:dPt>
            <c:idx val="9"/>
            <c:invertIfNegative val="0"/>
            <c:bubble3D val="0"/>
            <c:spPr>
              <a:solidFill>
                <a:schemeClr val="accent4"/>
              </a:solidFill>
              <a:ln>
                <a:noFill/>
              </a:ln>
              <a:effectLst/>
            </c:spPr>
            <c:extLst xmlns:c16r2="http://schemas.microsoft.com/office/drawing/2015/06/chart">
              <c:ext xmlns:c16="http://schemas.microsoft.com/office/drawing/2014/chart" uri="{C3380CC4-5D6E-409C-BE32-E72D297353CC}">
                <c16:uniqueId val="{00000013-DBED-4DD1-8591-20D668971071}"/>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Arkusz1!$A$2:$A$11</c:f>
              <c:strCache>
                <c:ptCount val="10"/>
                <c:pt idx="0">
                  <c:v>Przedszkole nr 5</c:v>
                </c:pt>
                <c:pt idx="1">
                  <c:v>Przedszkole nr 6</c:v>
                </c:pt>
                <c:pt idx="2">
                  <c:v>Przedszkole nr 7</c:v>
                </c:pt>
                <c:pt idx="3">
                  <c:v>OP SP nr 1</c:v>
                </c:pt>
                <c:pt idx="4">
                  <c:v>OP SP nr 3</c:v>
                </c:pt>
                <c:pt idx="5">
                  <c:v>OP SP Brody</c:v>
                </c:pt>
                <c:pt idx="6">
                  <c:v>OP SP Buków</c:v>
                </c:pt>
                <c:pt idx="7">
                  <c:v>OP SP Cigacice</c:v>
                </c:pt>
                <c:pt idx="8">
                  <c:v>OP SP Kalsk</c:v>
                </c:pt>
                <c:pt idx="9">
                  <c:v>OP SP Kije</c:v>
                </c:pt>
              </c:strCache>
            </c:strRef>
          </c:cat>
          <c:val>
            <c:numRef>
              <c:f>Arkusz1!$B$2:$B$11</c:f>
              <c:numCache>
                <c:formatCode>General</c:formatCode>
                <c:ptCount val="10"/>
                <c:pt idx="0">
                  <c:v>150</c:v>
                </c:pt>
                <c:pt idx="1">
                  <c:v>153</c:v>
                </c:pt>
                <c:pt idx="2">
                  <c:v>153</c:v>
                </c:pt>
                <c:pt idx="3">
                  <c:v>43</c:v>
                </c:pt>
                <c:pt idx="4">
                  <c:v>37</c:v>
                </c:pt>
                <c:pt idx="5">
                  <c:v>22</c:v>
                </c:pt>
                <c:pt idx="6">
                  <c:v>17</c:v>
                </c:pt>
                <c:pt idx="7">
                  <c:v>20</c:v>
                </c:pt>
                <c:pt idx="8">
                  <c:v>12</c:v>
                </c:pt>
                <c:pt idx="9">
                  <c:v>33</c:v>
                </c:pt>
              </c:numCache>
            </c:numRef>
          </c:val>
          <c:extLst xmlns:c16r2="http://schemas.microsoft.com/office/drawing/2015/06/chart">
            <c:ext xmlns:c16="http://schemas.microsoft.com/office/drawing/2014/chart" uri="{C3380CC4-5D6E-409C-BE32-E72D297353CC}">
              <c16:uniqueId val="{00000014-DBED-4DD1-8591-20D668971071}"/>
            </c:ext>
          </c:extLst>
        </c:ser>
        <c:dLbls>
          <c:showLegendKey val="0"/>
          <c:showVal val="1"/>
          <c:showCatName val="0"/>
          <c:showSerName val="0"/>
          <c:showPercent val="0"/>
          <c:showBubbleSize val="0"/>
        </c:dLbls>
        <c:gapWidth val="75"/>
        <c:axId val="361886392"/>
        <c:axId val="361889136"/>
      </c:barChart>
      <c:catAx>
        <c:axId val="361886392"/>
        <c:scaling>
          <c:orientation val="minMax"/>
        </c:scaling>
        <c:delete val="0"/>
        <c:axPos val="b"/>
        <c:numFmt formatCode="General" sourceLinked="0"/>
        <c:majorTickMark val="none"/>
        <c:minorTickMark val="none"/>
        <c:tickLblPos val="nextTo"/>
        <c:spPr>
          <a:noFill/>
          <a:ln w="9525" cap="rnd" cmpd="sng" algn="ctr">
            <a:solidFill>
              <a:schemeClr val="tx1">
                <a:tint val="7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pl-PL"/>
          </a:p>
        </c:txPr>
        <c:crossAx val="361889136"/>
        <c:crosses val="autoZero"/>
        <c:auto val="1"/>
        <c:lblAlgn val="ctr"/>
        <c:lblOffset val="100"/>
        <c:noMultiLvlLbl val="0"/>
      </c:catAx>
      <c:valAx>
        <c:axId val="361889136"/>
        <c:scaling>
          <c:orientation val="minMax"/>
        </c:scaling>
        <c:delete val="0"/>
        <c:axPos val="l"/>
        <c:numFmt formatCode="General" sourceLinked="1"/>
        <c:majorTickMark val="none"/>
        <c:minorTickMark val="none"/>
        <c:tickLblPos val="nextTo"/>
        <c:spPr>
          <a:noFill/>
          <a:ln w="9525" cap="rnd" cmpd="sng" algn="ctr">
            <a:solidFill>
              <a:schemeClr val="tx1">
                <a:tint val="7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pl-PL"/>
          </a:p>
        </c:txPr>
        <c:crossAx val="361886392"/>
        <c:crosses val="autoZero"/>
        <c:crossBetween val="between"/>
      </c:valAx>
      <c:spPr>
        <a:noFill/>
        <a:ln>
          <a:noFill/>
        </a:ln>
        <a:effectLst/>
      </c:spPr>
    </c:plotArea>
    <c:plotVisOnly val="1"/>
    <c:dispBlanksAs val="gap"/>
    <c:showDLblsOverMax val="0"/>
  </c:chart>
  <c:spPr>
    <a:noFill/>
    <a:ln w="9525" cap="rnd" cmpd="sng" algn="ctr">
      <a:noFill/>
      <a:prstDash val="solid"/>
    </a:ln>
    <a:effectLst/>
  </c:spPr>
  <c:txPr>
    <a:bodyPr/>
    <a:lstStyle/>
    <a:p>
      <a:pPr>
        <a:defRPr sz="1800"/>
      </a:pPr>
      <a:endParaRPr lang="pl-P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pl-PL"/>
  <c:roundedCorners val="1"/>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6008744072736775"/>
          <c:y val="0.12635204081632659"/>
          <c:w val="0.63057151868447425"/>
          <c:h val="0.721692310782581"/>
        </c:manualLayout>
      </c:layout>
      <c:barChart>
        <c:barDir val="col"/>
        <c:grouping val="clustered"/>
        <c:varyColors val="0"/>
        <c:ser>
          <c:idx val="0"/>
          <c:order val="0"/>
          <c:tx>
            <c:strRef>
              <c:f>Arkusz1!$B$1</c:f>
              <c:strCache>
                <c:ptCount val="1"/>
                <c:pt idx="0">
                  <c:v>Kolumna1</c:v>
                </c:pt>
              </c:strCache>
            </c:strRef>
          </c:tx>
          <c:spPr>
            <a:solidFill>
              <a:schemeClr val="accent2"/>
            </a:solidFill>
            <a:ln>
              <a:noFill/>
            </a:ln>
            <a:effectLst>
              <a:outerShdw blurRad="50800" dist="50800" dir="5400000" algn="ctr" rotWithShape="0">
                <a:srgbClr val="FFC000"/>
              </a:outerShdw>
            </a:effectLst>
          </c:spPr>
          <c:invertIfNegative val="0"/>
          <c:dPt>
            <c:idx val="0"/>
            <c:invertIfNegative val="0"/>
            <c:bubble3D val="0"/>
            <c:spPr>
              <a:solidFill>
                <a:schemeClr val="bg2">
                  <a:lumMod val="60000"/>
                  <a:lumOff val="40000"/>
                </a:schemeClr>
              </a:solidFill>
              <a:ln>
                <a:noFill/>
              </a:ln>
              <a:effectLst>
                <a:outerShdw blurRad="50800" dist="50800" dir="5400000" algn="ctr" rotWithShape="0">
                  <a:schemeClr val="accent2">
                    <a:lumMod val="50000"/>
                  </a:schemeClr>
                </a:outerShdw>
              </a:effectLst>
            </c:spPr>
            <c:extLst xmlns:c16r2="http://schemas.microsoft.com/office/drawing/2015/06/chart">
              <c:ext xmlns:c16="http://schemas.microsoft.com/office/drawing/2014/chart" uri="{C3380CC4-5D6E-409C-BE32-E72D297353CC}">
                <c16:uniqueId val="{00000001-ABB8-45B7-AACE-745E282247A9}"/>
              </c:ext>
            </c:extLst>
          </c:dPt>
          <c:dPt>
            <c:idx val="1"/>
            <c:invertIfNegative val="0"/>
            <c:bubble3D val="0"/>
            <c:spPr>
              <a:solidFill>
                <a:schemeClr val="accent1"/>
              </a:solidFill>
              <a:ln>
                <a:noFill/>
              </a:ln>
              <a:effectLst>
                <a:outerShdw blurRad="50800" dist="50800" dir="5400000" algn="ctr" rotWithShape="0">
                  <a:srgbClr val="FFC000"/>
                </a:outerShdw>
              </a:effectLst>
            </c:spPr>
            <c:extLst xmlns:c16r2="http://schemas.microsoft.com/office/drawing/2015/06/chart">
              <c:ext xmlns:c16="http://schemas.microsoft.com/office/drawing/2014/chart" uri="{C3380CC4-5D6E-409C-BE32-E72D297353CC}">
                <c16:uniqueId val="{00000003-ABB8-45B7-AACE-745E282247A9}"/>
              </c:ext>
            </c:extLst>
          </c:dPt>
          <c:dPt>
            <c:idx val="2"/>
            <c:invertIfNegative val="0"/>
            <c:bubble3D val="0"/>
            <c:spPr>
              <a:solidFill>
                <a:schemeClr val="accent1"/>
              </a:solidFill>
              <a:ln>
                <a:noFill/>
              </a:ln>
              <a:effectLst>
                <a:outerShdw blurRad="50800" dist="50800" dir="5400000" algn="ctr" rotWithShape="0">
                  <a:srgbClr val="FFC000"/>
                </a:outerShdw>
              </a:effectLst>
            </c:spPr>
            <c:extLst xmlns:c16r2="http://schemas.microsoft.com/office/drawing/2015/06/chart">
              <c:ext xmlns:c16="http://schemas.microsoft.com/office/drawing/2014/chart" uri="{C3380CC4-5D6E-409C-BE32-E72D297353CC}">
                <c16:uniqueId val="{00000005-ABB8-45B7-AACE-745E282247A9}"/>
              </c:ext>
            </c:extLst>
          </c:dPt>
          <c:dPt>
            <c:idx val="3"/>
            <c:invertIfNegative val="0"/>
            <c:bubble3D val="0"/>
            <c:spPr>
              <a:solidFill>
                <a:schemeClr val="bg2">
                  <a:lumMod val="60000"/>
                  <a:lumOff val="40000"/>
                </a:schemeClr>
              </a:solidFill>
              <a:ln>
                <a:noFill/>
              </a:ln>
              <a:effectLst>
                <a:outerShdw blurRad="50800" dist="50800" dir="5400000" algn="ctr" rotWithShape="0">
                  <a:srgbClr val="FFC000"/>
                </a:outerShdw>
              </a:effectLst>
            </c:spPr>
            <c:extLst xmlns:c16r2="http://schemas.microsoft.com/office/drawing/2015/06/chart">
              <c:ext xmlns:c16="http://schemas.microsoft.com/office/drawing/2014/chart" uri="{C3380CC4-5D6E-409C-BE32-E72D297353CC}">
                <c16:uniqueId val="{00000007-ABB8-45B7-AACE-745E282247A9}"/>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pl-PL"/>
                </a:p>
              </c:txPr>
              <c:dLblPos val="inEnd"/>
              <c:showLegendKey val="0"/>
              <c:showVal val="1"/>
              <c:showCatName val="0"/>
              <c:showSerName val="0"/>
              <c:showPercent val="0"/>
              <c:showBubbleSize val="0"/>
            </c:dLbl>
            <c:dLbl>
              <c:idx val="3"/>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pl-PL"/>
                </a:p>
              </c:txPr>
              <c:dLblPos val="inEnd"/>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Arkusz1!$A$2:$A$5</c:f>
              <c:strCache>
                <c:ptCount val="4"/>
                <c:pt idx="0">
                  <c:v>Jednostki publiczne,</c:v>
                </c:pt>
                <c:pt idx="1">
                  <c:v>w tym przedszkola publiczne</c:v>
                </c:pt>
                <c:pt idx="2">
                  <c:v>w tym oddziały przedszkolne</c:v>
                </c:pt>
                <c:pt idx="3">
                  <c:v>Jednostki niepubliczne</c:v>
                </c:pt>
              </c:strCache>
            </c:strRef>
          </c:cat>
          <c:val>
            <c:numRef>
              <c:f>Arkusz1!$B$2:$B$5</c:f>
              <c:numCache>
                <c:formatCode>General</c:formatCode>
                <c:ptCount val="4"/>
                <c:pt idx="0">
                  <c:v>640</c:v>
                </c:pt>
                <c:pt idx="1">
                  <c:v>456</c:v>
                </c:pt>
                <c:pt idx="2">
                  <c:v>184</c:v>
                </c:pt>
                <c:pt idx="3">
                  <c:v>446</c:v>
                </c:pt>
              </c:numCache>
            </c:numRef>
          </c:val>
          <c:extLst xmlns:c16r2="http://schemas.microsoft.com/office/drawing/2015/06/chart">
            <c:ext xmlns:c16="http://schemas.microsoft.com/office/drawing/2014/chart" uri="{C3380CC4-5D6E-409C-BE32-E72D297353CC}">
              <c16:uniqueId val="{00000008-ABB8-45B7-AACE-745E282247A9}"/>
            </c:ext>
          </c:extLst>
        </c:ser>
        <c:dLbls>
          <c:showLegendKey val="0"/>
          <c:showVal val="0"/>
          <c:showCatName val="0"/>
          <c:showSerName val="0"/>
          <c:showPercent val="0"/>
          <c:showBubbleSize val="0"/>
        </c:dLbls>
        <c:gapWidth val="219"/>
        <c:overlap val="-27"/>
        <c:axId val="361887176"/>
        <c:axId val="361887568"/>
      </c:barChart>
      <c:catAx>
        <c:axId val="36188717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l-PL"/>
          </a:p>
        </c:txPr>
        <c:crossAx val="361887568"/>
        <c:crosses val="autoZero"/>
        <c:auto val="1"/>
        <c:lblAlgn val="ctr"/>
        <c:lblOffset val="100"/>
        <c:noMultiLvlLbl val="0"/>
      </c:catAx>
      <c:valAx>
        <c:axId val="361887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361887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6308089901731571"/>
          <c:y val="0.11299529048230673"/>
          <c:w val="0.74578936889271452"/>
          <c:h val="0.71069948564169894"/>
        </c:manualLayout>
      </c:layout>
      <c:barChart>
        <c:barDir val="col"/>
        <c:grouping val="clustered"/>
        <c:varyColors val="0"/>
        <c:ser>
          <c:idx val="0"/>
          <c:order val="0"/>
          <c:tx>
            <c:strRef>
              <c:f>Arkusz1!$B$1</c:f>
              <c:strCache>
                <c:ptCount val="1"/>
                <c:pt idx="0">
                  <c:v>Dochody bieżące</c:v>
                </c:pt>
              </c:strCache>
            </c:strRef>
          </c:tx>
          <c:spPr>
            <a:solidFill>
              <a:schemeClr val="accent2">
                <a:lumMod val="40000"/>
                <a:lumOff val="60000"/>
              </a:schemeClr>
            </a:solidFill>
            <a:ln>
              <a:noFill/>
            </a:ln>
            <a:effectLst/>
          </c:spPr>
          <c:invertIfNegative val="0"/>
          <c:dPt>
            <c:idx val="0"/>
            <c:invertIfNegative val="0"/>
            <c:bubble3D val="0"/>
            <c:spPr>
              <a:solidFill>
                <a:schemeClr val="accent3">
                  <a:lumMod val="60000"/>
                  <a:lumOff val="40000"/>
                </a:schemeClr>
              </a:solidFill>
              <a:ln>
                <a:noFill/>
              </a:ln>
              <a:effectLst/>
            </c:spPr>
            <c:extLst xmlns:c16r2="http://schemas.microsoft.com/office/drawing/2015/06/chart">
              <c:ext xmlns:c16="http://schemas.microsoft.com/office/drawing/2014/chart" uri="{C3380CC4-5D6E-409C-BE32-E72D297353CC}">
                <c16:uniqueId val="{00000001-FD63-4032-B307-A0F66385681F}"/>
              </c:ext>
            </c:extLst>
          </c:dPt>
          <c:dPt>
            <c:idx val="1"/>
            <c:invertIfNegative val="0"/>
            <c:bubble3D val="0"/>
            <c:spPr>
              <a:solidFill>
                <a:schemeClr val="accent3">
                  <a:lumMod val="60000"/>
                  <a:lumOff val="40000"/>
                </a:schemeClr>
              </a:solidFill>
              <a:ln>
                <a:noFill/>
              </a:ln>
              <a:effectLst/>
            </c:spPr>
            <c:extLst xmlns:c16r2="http://schemas.microsoft.com/office/drawing/2015/06/chart">
              <c:ext xmlns:c16="http://schemas.microsoft.com/office/drawing/2014/chart" uri="{C3380CC4-5D6E-409C-BE32-E72D297353CC}">
                <c16:uniqueId val="{00000003-FD63-4032-B307-A0F66385681F}"/>
              </c:ext>
            </c:extLst>
          </c:dPt>
          <c:dPt>
            <c:idx val="2"/>
            <c:invertIfNegative val="0"/>
            <c:bubble3D val="0"/>
            <c:spPr>
              <a:solidFill>
                <a:schemeClr val="accent3">
                  <a:lumMod val="60000"/>
                  <a:lumOff val="40000"/>
                </a:schemeClr>
              </a:solidFill>
              <a:ln>
                <a:noFill/>
              </a:ln>
              <a:effectLst/>
            </c:spPr>
            <c:extLst xmlns:c16r2="http://schemas.microsoft.com/office/drawing/2015/06/chart">
              <c:ext xmlns:c16="http://schemas.microsoft.com/office/drawing/2014/chart" uri="{C3380CC4-5D6E-409C-BE32-E72D297353CC}">
                <c16:uniqueId val="{00000005-FD63-4032-B307-A0F66385681F}"/>
              </c:ext>
            </c:extLst>
          </c:dPt>
          <c:cat>
            <c:strRef>
              <c:f>Arkusz1!$A$2:$A$4</c:f>
              <c:strCache>
                <c:ptCount val="3"/>
                <c:pt idx="0">
                  <c:v>Rok 2023</c:v>
                </c:pt>
                <c:pt idx="1">
                  <c:v>Rok 2024</c:v>
                </c:pt>
                <c:pt idx="2">
                  <c:v>Rok 2025 plan</c:v>
                </c:pt>
              </c:strCache>
            </c:strRef>
          </c:cat>
          <c:val>
            <c:numRef>
              <c:f>Arkusz1!$B$2:$B$4</c:f>
              <c:numCache>
                <c:formatCode>_(* #,##0.00_);_(* \(#,##0.00\);_(* "-"??_);_(@_)</c:formatCode>
                <c:ptCount val="3"/>
                <c:pt idx="0">
                  <c:v>139899631.06</c:v>
                </c:pt>
                <c:pt idx="1">
                  <c:v>173410910.03999999</c:v>
                </c:pt>
                <c:pt idx="2">
                  <c:v>173546124.75999999</c:v>
                </c:pt>
              </c:numCache>
            </c:numRef>
          </c:val>
          <c:extLst xmlns:c16r2="http://schemas.microsoft.com/office/drawing/2015/06/chart">
            <c:ext xmlns:c16="http://schemas.microsoft.com/office/drawing/2014/chart" uri="{C3380CC4-5D6E-409C-BE32-E72D297353CC}">
              <c16:uniqueId val="{00000006-FD63-4032-B307-A0F66385681F}"/>
            </c:ext>
          </c:extLst>
        </c:ser>
        <c:ser>
          <c:idx val="1"/>
          <c:order val="1"/>
          <c:tx>
            <c:strRef>
              <c:f>Arkusz1!$C$1</c:f>
              <c:strCache>
                <c:ptCount val="1"/>
                <c:pt idx="0">
                  <c:v>Dochody majątkowe</c:v>
                </c:pt>
              </c:strCache>
            </c:strRef>
          </c:tx>
          <c:spPr>
            <a:solidFill>
              <a:schemeClr val="accent3">
                <a:lumMod val="75000"/>
              </a:schemeClr>
            </a:solidFill>
            <a:ln>
              <a:noFill/>
            </a:ln>
            <a:effectLst/>
          </c:spPr>
          <c:invertIfNegative val="0"/>
          <c:cat>
            <c:strRef>
              <c:f>Arkusz1!$A$2:$A$4</c:f>
              <c:strCache>
                <c:ptCount val="3"/>
                <c:pt idx="0">
                  <c:v>Rok 2023</c:v>
                </c:pt>
                <c:pt idx="1">
                  <c:v>Rok 2024</c:v>
                </c:pt>
                <c:pt idx="2">
                  <c:v>Rok 2025 plan</c:v>
                </c:pt>
              </c:strCache>
            </c:strRef>
          </c:cat>
          <c:val>
            <c:numRef>
              <c:f>Arkusz1!$C$2:$C$4</c:f>
              <c:numCache>
                <c:formatCode>_(* #,##0.00_);_(* \(#,##0.00\);_(* "-"??_);_(@_)</c:formatCode>
                <c:ptCount val="3"/>
                <c:pt idx="0">
                  <c:v>21809622.960000001</c:v>
                </c:pt>
                <c:pt idx="1">
                  <c:v>28213915.649999999</c:v>
                </c:pt>
                <c:pt idx="2">
                  <c:v>3173000</c:v>
                </c:pt>
              </c:numCache>
            </c:numRef>
          </c:val>
          <c:extLst xmlns:c16r2="http://schemas.microsoft.com/office/drawing/2015/06/chart">
            <c:ext xmlns:c16="http://schemas.microsoft.com/office/drawing/2014/chart" uri="{C3380CC4-5D6E-409C-BE32-E72D297353CC}">
              <c16:uniqueId val="{00000007-FD63-4032-B307-A0F66385681F}"/>
            </c:ext>
          </c:extLst>
        </c:ser>
        <c:ser>
          <c:idx val="2"/>
          <c:order val="2"/>
          <c:tx>
            <c:strRef>
              <c:f>Arkusz1!$D$1</c:f>
              <c:strCache>
                <c:ptCount val="1"/>
                <c:pt idx="0">
                  <c:v>Dochody ogółem</c:v>
                </c:pt>
              </c:strCache>
            </c:strRef>
          </c:tx>
          <c:spPr>
            <a:solidFill>
              <a:srgbClr val="FFC000"/>
            </a:solidFill>
            <a:ln>
              <a:noFill/>
            </a:ln>
            <a:effectLst/>
          </c:spPr>
          <c:invertIfNegative val="0"/>
          <c:cat>
            <c:strRef>
              <c:f>Arkusz1!$A$2:$A$4</c:f>
              <c:strCache>
                <c:ptCount val="3"/>
                <c:pt idx="0">
                  <c:v>Rok 2023</c:v>
                </c:pt>
                <c:pt idx="1">
                  <c:v>Rok 2024</c:v>
                </c:pt>
                <c:pt idx="2">
                  <c:v>Rok 2025 plan</c:v>
                </c:pt>
              </c:strCache>
            </c:strRef>
          </c:cat>
          <c:val>
            <c:numRef>
              <c:f>Arkusz1!$D$2:$D$4</c:f>
              <c:numCache>
                <c:formatCode>_(* #,##0.00_);_(* \(#,##0.00\);_(* "-"??_);_(@_)</c:formatCode>
                <c:ptCount val="3"/>
                <c:pt idx="0">
                  <c:v>161709254.02000001</c:v>
                </c:pt>
                <c:pt idx="1">
                  <c:v>201624825.69</c:v>
                </c:pt>
                <c:pt idx="2">
                  <c:v>176719124.75999999</c:v>
                </c:pt>
              </c:numCache>
            </c:numRef>
          </c:val>
          <c:extLst xmlns:c16r2="http://schemas.microsoft.com/office/drawing/2015/06/chart">
            <c:ext xmlns:c16="http://schemas.microsoft.com/office/drawing/2014/chart" uri="{C3380CC4-5D6E-409C-BE32-E72D297353CC}">
              <c16:uniqueId val="{00000008-FD63-4032-B307-A0F66385681F}"/>
            </c:ext>
          </c:extLst>
        </c:ser>
        <c:dLbls>
          <c:showLegendKey val="0"/>
          <c:showVal val="0"/>
          <c:showCatName val="0"/>
          <c:showSerName val="0"/>
          <c:showPercent val="0"/>
          <c:showBubbleSize val="0"/>
        </c:dLbls>
        <c:gapWidth val="219"/>
        <c:overlap val="-27"/>
        <c:axId val="361886784"/>
        <c:axId val="362499744"/>
      </c:barChart>
      <c:catAx>
        <c:axId val="361886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crossAx val="362499744"/>
        <c:crosses val="autoZero"/>
        <c:auto val="1"/>
        <c:lblAlgn val="ctr"/>
        <c:lblOffset val="100"/>
        <c:noMultiLvlLbl val="0"/>
      </c:catAx>
      <c:valAx>
        <c:axId val="362499744"/>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crossAx val="361886784"/>
        <c:crosses val="autoZero"/>
        <c:crossBetween val="between"/>
      </c:valAx>
      <c:spPr>
        <a:noFill/>
        <a:ln>
          <a:noFill/>
        </a:ln>
        <a:effectLst>
          <a:outerShdw blurRad="50800" dist="50800" dir="5400000" algn="ctr" rotWithShape="0">
            <a:schemeClr val="accent2">
              <a:lumMod val="60000"/>
              <a:lumOff val="40000"/>
            </a:schemeClr>
          </a:outerShdw>
        </a:effectLst>
      </c:spPr>
    </c:plotArea>
    <c:legend>
      <c:legendPos val="b"/>
      <c:layout>
        <c:manualLayout>
          <c:xMode val="edge"/>
          <c:yMode val="edge"/>
          <c:x val="0.18736459596563446"/>
          <c:y val="0.93310548947339078"/>
          <c:w val="0.68352929244500205"/>
          <c:h val="6.6894598701478111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Arkusz1!$B$1</c:f>
              <c:strCache>
                <c:ptCount val="1"/>
                <c:pt idx="0">
                  <c:v>Wydatki bieżące</c:v>
                </c:pt>
              </c:strCache>
            </c:strRef>
          </c:tx>
          <c:spPr>
            <a:solidFill>
              <a:schemeClr val="accent2">
                <a:lumMod val="60000"/>
                <a:lumOff val="40000"/>
              </a:schemeClr>
            </a:solidFill>
            <a:ln>
              <a:noFill/>
            </a:ln>
            <a:effectLst/>
          </c:spPr>
          <c:invertIfNegative val="0"/>
          <c:cat>
            <c:strRef>
              <c:f>Arkusz1!$A$2:$A$4</c:f>
              <c:strCache>
                <c:ptCount val="3"/>
                <c:pt idx="0">
                  <c:v>2023 - wykonanie</c:v>
                </c:pt>
                <c:pt idx="1">
                  <c:v>2024 - wykonanie</c:v>
                </c:pt>
                <c:pt idx="2">
                  <c:v>2025 - plan</c:v>
                </c:pt>
              </c:strCache>
            </c:strRef>
          </c:cat>
          <c:val>
            <c:numRef>
              <c:f>Arkusz1!$B$2:$B$4</c:f>
              <c:numCache>
                <c:formatCode>#,##0.00</c:formatCode>
                <c:ptCount val="3"/>
                <c:pt idx="0">
                  <c:v>135842310.31</c:v>
                </c:pt>
                <c:pt idx="1">
                  <c:v>155621280.47</c:v>
                </c:pt>
                <c:pt idx="2">
                  <c:v>165226276.38999999</c:v>
                </c:pt>
              </c:numCache>
            </c:numRef>
          </c:val>
          <c:extLst xmlns:c16r2="http://schemas.microsoft.com/office/drawing/2015/06/chart">
            <c:ext xmlns:c16="http://schemas.microsoft.com/office/drawing/2014/chart" uri="{C3380CC4-5D6E-409C-BE32-E72D297353CC}">
              <c16:uniqueId val="{00000000-1F7E-486C-9F30-A0185CCEDF4E}"/>
            </c:ext>
          </c:extLst>
        </c:ser>
        <c:ser>
          <c:idx val="1"/>
          <c:order val="1"/>
          <c:tx>
            <c:strRef>
              <c:f>Arkusz1!$C$1</c:f>
              <c:strCache>
                <c:ptCount val="1"/>
                <c:pt idx="0">
                  <c:v>Wydatki majątkowe</c:v>
                </c:pt>
              </c:strCache>
            </c:strRef>
          </c:tx>
          <c:spPr>
            <a:solidFill>
              <a:schemeClr val="accent2"/>
            </a:solidFill>
            <a:ln>
              <a:noFill/>
            </a:ln>
            <a:effectLst/>
          </c:spPr>
          <c:invertIfNegative val="0"/>
          <c:cat>
            <c:strRef>
              <c:f>Arkusz1!$A$2:$A$4</c:f>
              <c:strCache>
                <c:ptCount val="3"/>
                <c:pt idx="0">
                  <c:v>2023 - wykonanie</c:v>
                </c:pt>
                <c:pt idx="1">
                  <c:v>2024 - wykonanie</c:v>
                </c:pt>
                <c:pt idx="2">
                  <c:v>2025 - plan</c:v>
                </c:pt>
              </c:strCache>
            </c:strRef>
          </c:cat>
          <c:val>
            <c:numRef>
              <c:f>Arkusz1!$C$2:$C$4</c:f>
              <c:numCache>
                <c:formatCode>#,##0.00</c:formatCode>
                <c:ptCount val="3"/>
                <c:pt idx="0">
                  <c:v>31876321.210000001</c:v>
                </c:pt>
                <c:pt idx="1">
                  <c:v>26872919.039999999</c:v>
                </c:pt>
                <c:pt idx="2">
                  <c:v>18715692.899999999</c:v>
                </c:pt>
              </c:numCache>
            </c:numRef>
          </c:val>
          <c:extLst xmlns:c16r2="http://schemas.microsoft.com/office/drawing/2015/06/chart">
            <c:ext xmlns:c16="http://schemas.microsoft.com/office/drawing/2014/chart" uri="{C3380CC4-5D6E-409C-BE32-E72D297353CC}">
              <c16:uniqueId val="{00000001-1F7E-486C-9F30-A0185CCEDF4E}"/>
            </c:ext>
          </c:extLst>
        </c:ser>
        <c:ser>
          <c:idx val="2"/>
          <c:order val="2"/>
          <c:tx>
            <c:strRef>
              <c:f>Arkusz1!$D$1</c:f>
              <c:strCache>
                <c:ptCount val="1"/>
                <c:pt idx="0">
                  <c:v>Wydatki ogółem</c:v>
                </c:pt>
              </c:strCache>
            </c:strRef>
          </c:tx>
          <c:spPr>
            <a:solidFill>
              <a:schemeClr val="accent3"/>
            </a:solidFill>
            <a:ln>
              <a:noFill/>
            </a:ln>
            <a:effectLst/>
          </c:spPr>
          <c:invertIfNegative val="0"/>
          <c:cat>
            <c:strRef>
              <c:f>Arkusz1!$A$2:$A$4</c:f>
              <c:strCache>
                <c:ptCount val="3"/>
                <c:pt idx="0">
                  <c:v>2023 - wykonanie</c:v>
                </c:pt>
                <c:pt idx="1">
                  <c:v>2024 - wykonanie</c:v>
                </c:pt>
                <c:pt idx="2">
                  <c:v>2025 - plan</c:v>
                </c:pt>
              </c:strCache>
            </c:strRef>
          </c:cat>
          <c:val>
            <c:numRef>
              <c:f>Arkusz1!$D$2:$D$4</c:f>
              <c:numCache>
                <c:formatCode>#,##0.00</c:formatCode>
                <c:ptCount val="3"/>
                <c:pt idx="0">
                  <c:v>167718631.52000001</c:v>
                </c:pt>
                <c:pt idx="1">
                  <c:v>182494199.50999999</c:v>
                </c:pt>
                <c:pt idx="2">
                  <c:v>183941969.28999999</c:v>
                </c:pt>
              </c:numCache>
            </c:numRef>
          </c:val>
          <c:extLst xmlns:c16r2="http://schemas.microsoft.com/office/drawing/2015/06/chart">
            <c:ext xmlns:c16="http://schemas.microsoft.com/office/drawing/2014/chart" uri="{C3380CC4-5D6E-409C-BE32-E72D297353CC}">
              <c16:uniqueId val="{00000002-1F7E-486C-9F30-A0185CCEDF4E}"/>
            </c:ext>
          </c:extLst>
        </c:ser>
        <c:dLbls>
          <c:showLegendKey val="0"/>
          <c:showVal val="0"/>
          <c:showCatName val="0"/>
          <c:showSerName val="0"/>
          <c:showPercent val="0"/>
          <c:showBubbleSize val="0"/>
        </c:dLbls>
        <c:gapWidth val="219"/>
        <c:overlap val="-27"/>
        <c:axId val="362497784"/>
        <c:axId val="362498176"/>
      </c:barChart>
      <c:catAx>
        <c:axId val="362497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crossAx val="362498176"/>
        <c:crosses val="autoZero"/>
        <c:auto val="1"/>
        <c:lblAlgn val="ctr"/>
        <c:lblOffset val="100"/>
        <c:noMultiLvlLbl val="0"/>
      </c:catAx>
      <c:valAx>
        <c:axId val="36249817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l-PL"/>
          </a:p>
        </c:txPr>
        <c:crossAx val="3624977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3">
  <a:schemeClr val="accent3"/>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withinLinear" id="16">
  <a:schemeClr val="accent3"/>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 id="15">
  <a:schemeClr val="accent2"/>
</cs:colorStyle>
</file>

<file path=ppt/charts/colors7.xml><?xml version="1.0" encoding="utf-8"?>
<cs:colorStyle xmlns:cs="http://schemas.microsoft.com/office/drawing/2012/chartStyle" xmlns:a="http://schemas.openxmlformats.org/drawingml/2006/main" meth="withinLinearReversed" id="23">
  <a:schemeClr val="accent3"/>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2.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106">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106">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6">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0.0877</cdr:x>
      <cdr:y>0.86445</cdr:y>
    </cdr:from>
    <cdr:to>
      <cdr:x>0.90022</cdr:x>
      <cdr:y>0.91955</cdr:y>
    </cdr:to>
    <cdr:sp macro="" textlink="">
      <cdr:nvSpPr>
        <cdr:cNvPr id="2" name="Tytuł 1"/>
        <cdr:cNvSpPr>
          <a:spLocks xmlns:a="http://schemas.openxmlformats.org/drawingml/2006/main" noGrp="1"/>
        </cdr:cNvSpPr>
      </cdr:nvSpPr>
      <cdr:spPr>
        <a:xfrm xmlns:a="http://schemas.openxmlformats.org/drawingml/2006/main" rot="10800000" flipV="1">
          <a:off x="900622" y="3856231"/>
          <a:ext cx="8343643" cy="245807"/>
        </a:xfrm>
        <a:prstGeom xmlns:a="http://schemas.openxmlformats.org/drawingml/2006/main" prst="rect">
          <a:avLst/>
        </a:prstGeom>
      </cdr:spPr>
      <cdr:txBody>
        <a:bodyPr xmlns:a="http://schemas.openxmlformats.org/drawingml/2006/main" vert="horz" lIns="91440" tIns="45720" rIns="91440" bIns="45720" rtlCol="0" anchor="ctr">
          <a:noAutofit/>
        </a:bodyPr>
        <a:lstStyle xmlns:a="http://schemas.openxmlformats.org/drawingml/2006/main">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a:lstStyle>
        <a:p xmlns:a="http://schemas.openxmlformats.org/drawingml/2006/main">
          <a:endParaRPr lang="pl-PL" sz="24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2B0D7BED-AD67-4A33-838F-2791F7F4CD5E}" type="datetimeFigureOut">
              <a:rPr lang="pl-PL" smtClean="0"/>
              <a:t>2025-04-08</a:t>
            </a:fld>
            <a:endParaRPr lang="pl-PL"/>
          </a:p>
        </p:txBody>
      </p:sp>
      <p:sp>
        <p:nvSpPr>
          <p:cNvPr id="4" name="Symbol zastępczy stopki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561EE855-0B54-409B-9BF3-566699BAC86A}" type="slidenum">
              <a:rPr lang="pl-PL" smtClean="0"/>
              <a:t>‹#›</a:t>
            </a:fld>
            <a:endParaRPr lang="pl-PL"/>
          </a:p>
        </p:txBody>
      </p:sp>
    </p:spTree>
    <p:extLst>
      <p:ext uri="{BB962C8B-B14F-4D97-AF65-F5344CB8AC3E}">
        <p14:creationId xmlns:p14="http://schemas.microsoft.com/office/powerpoint/2010/main" val="39860669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pl-PL"/>
              <a:t>Kliknij, aby edytować styl</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a:xfrm>
            <a:off x="3962399" y="5870575"/>
            <a:ext cx="4893958" cy="377825"/>
          </a:xfrm>
        </p:spPr>
        <p:txBody>
          <a:bodyPr/>
          <a:lstStyle/>
          <a:p>
            <a:endParaRPr lang="pl-PL"/>
          </a:p>
        </p:txBody>
      </p:sp>
      <p:sp>
        <p:nvSpPr>
          <p:cNvPr id="6" name="Slide Number Placeholder 5"/>
          <p:cNvSpPr>
            <a:spLocks noGrp="1"/>
          </p:cNvSpPr>
          <p:nvPr>
            <p:ph type="sldNum" sz="quarter" idx="12"/>
          </p:nvPr>
        </p:nvSpPr>
        <p:spPr>
          <a:xfrm>
            <a:off x="10608958" y="5870575"/>
            <a:ext cx="551167" cy="377825"/>
          </a:xfrm>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348849553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80162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pl-PL"/>
              <a:t>Kliknij, aby edytować styl</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524704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728448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pl-PL"/>
              <a:t>Kliknij, aby edytować styl</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946433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pl-PL"/>
              <a:t>Kliknij, aby edytować style wzorca tekstu</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2946606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pl-PL"/>
              <a:t>Kliknij, aby edytować styl</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pl-PL"/>
              <a:t>Kliknij, aby edytować style wzorca tekstu</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2682040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
        <p:nvSpPr>
          <p:cNvPr id="8" name="Title 1"/>
          <p:cNvSpPr>
            <a:spLocks noGrp="1"/>
          </p:cNvSpPr>
          <p:nvPr>
            <p:ph type="title"/>
          </p:nvPr>
        </p:nvSpPr>
        <p:spPr>
          <a:xfrm>
            <a:off x="685801" y="609600"/>
            <a:ext cx="10131425" cy="1456267"/>
          </a:xfrm>
        </p:spPr>
        <p:txBody>
          <a:bodyPr/>
          <a:lstStyle/>
          <a:p>
            <a:r>
              <a:rPr lang="pl-PL"/>
              <a:t>Kliknij, aby edytować styl</a:t>
            </a:r>
            <a:endParaRPr lang="en-US" dirty="0"/>
          </a:p>
        </p:txBody>
      </p:sp>
    </p:spTree>
    <p:extLst>
      <p:ext uri="{BB962C8B-B14F-4D97-AF65-F5344CB8AC3E}">
        <p14:creationId xmlns:p14="http://schemas.microsoft.com/office/powerpoint/2010/main" val="15945750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348822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353315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pl-PL"/>
              <a:t>Kliknij, aby edytować styl</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3232921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2550497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8213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153187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2250437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375715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pl-PL"/>
              <a:t>Kliknij, aby edytować styl</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85899172-663D-4287-93BD-0AABDC114DF8}" type="datetimeFigureOut">
              <a:rPr lang="pl-PL" smtClean="0"/>
              <a:pPr/>
              <a:t>2025-04-08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931833D-5EF1-44A3-AC9C-C00519B6C9A6}" type="slidenum">
              <a:rPr lang="pl-PL" smtClean="0"/>
              <a:pPr/>
              <a:t>‹#›</a:t>
            </a:fld>
            <a:endParaRPr lang="pl-PL"/>
          </a:p>
        </p:txBody>
      </p:sp>
    </p:spTree>
    <p:extLst>
      <p:ext uri="{BB962C8B-B14F-4D97-AF65-F5344CB8AC3E}">
        <p14:creationId xmlns:p14="http://schemas.microsoft.com/office/powerpoint/2010/main" val="283063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5899172-663D-4287-93BD-0AABDC114DF8}" type="datetimeFigureOut">
              <a:rPr lang="pl-PL" smtClean="0"/>
              <a:pPr/>
              <a:t>2025-04-08</a:t>
            </a:fld>
            <a:endParaRPr lang="pl-PL"/>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pl-PL"/>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931833D-5EF1-44A3-AC9C-C00519B6C9A6}" type="slidenum">
              <a:rPr lang="pl-PL" smtClean="0"/>
              <a:pPr/>
              <a:t>‹#›</a:t>
            </a:fld>
            <a:endParaRPr lang="pl-PL"/>
          </a:p>
        </p:txBody>
      </p:sp>
    </p:spTree>
    <p:extLst>
      <p:ext uri="{BB962C8B-B14F-4D97-AF65-F5344CB8AC3E}">
        <p14:creationId xmlns:p14="http://schemas.microsoft.com/office/powerpoint/2010/main" val="589612899"/>
      </p:ext>
    </p:extLst>
  </p:cSld>
  <p:clrMap bg1="dk1" tx1="lt1" bg2="dk2" tx2="lt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 id="2147483798" r:id="rId14"/>
    <p:sldLayoutId id="2147483799" r:id="rId15"/>
    <p:sldLayoutId id="2147483800" r:id="rId16"/>
    <p:sldLayoutId id="214748380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1278194"/>
            <a:ext cx="11252885" cy="3844412"/>
          </a:xfrm>
        </p:spPr>
        <p:txBody>
          <a:bodyPr>
            <a:normAutofit fontScale="90000"/>
          </a:bodyPr>
          <a:lstStyle/>
          <a:p>
            <a:pPr algn="ctr"/>
            <a:r>
              <a:rPr lang="pl-PL" sz="4800" dirty="0"/>
              <a:t/>
            </a:r>
            <a:br>
              <a:rPr lang="pl-PL" sz="4800" dirty="0"/>
            </a:br>
            <a:r>
              <a:rPr lang="pl-PL" sz="4800" dirty="0"/>
              <a:t/>
            </a:r>
            <a:br>
              <a:rPr lang="pl-PL" sz="4800" dirty="0"/>
            </a:br>
            <a:r>
              <a:rPr lang="pl-PL" sz="8000" b="1" dirty="0">
                <a:latin typeface="+mn-lt"/>
              </a:rPr>
              <a:t>Oświata</a:t>
            </a:r>
            <a:br>
              <a:rPr lang="pl-PL" sz="8000" b="1" dirty="0">
                <a:latin typeface="+mn-lt"/>
              </a:rPr>
            </a:br>
            <a:r>
              <a:rPr lang="pl-PL" sz="8000" b="1" dirty="0">
                <a:latin typeface="+mn-lt"/>
              </a:rPr>
              <a:t>W GMINIE Sulechów</a:t>
            </a:r>
            <a:br>
              <a:rPr lang="pl-PL" sz="8000" b="1" dirty="0">
                <a:latin typeface="+mn-lt"/>
              </a:rPr>
            </a:br>
            <a:r>
              <a:rPr lang="pl-PL" sz="8000" b="1" dirty="0">
                <a:latin typeface="+mn-lt"/>
              </a:rPr>
              <a:t>rok 2025</a:t>
            </a:r>
            <a:r>
              <a:rPr lang="pl-PL" sz="6700" b="1" dirty="0">
                <a:latin typeface="+mn-lt"/>
              </a:rPr>
              <a:t/>
            </a:r>
            <a:br>
              <a:rPr lang="pl-PL" sz="6700" b="1" dirty="0">
                <a:latin typeface="+mn-lt"/>
              </a:rPr>
            </a:br>
            <a:r>
              <a:rPr lang="pl-PL" dirty="0">
                <a:latin typeface="+mn-lt"/>
              </a:rPr>
              <a:t/>
            </a:r>
            <a:br>
              <a:rPr lang="pl-PL" dirty="0">
                <a:latin typeface="+mn-lt"/>
              </a:rPr>
            </a:br>
            <a:r>
              <a:rPr lang="pl-PL" dirty="0"/>
              <a:t>				</a:t>
            </a:r>
            <a:endParaRPr lang="pl-PL" sz="2000" dirty="0"/>
          </a:p>
        </p:txBody>
      </p:sp>
      <p:sp>
        <p:nvSpPr>
          <p:cNvPr id="3" name="Prostokąt 2"/>
          <p:cNvSpPr/>
          <p:nvPr/>
        </p:nvSpPr>
        <p:spPr>
          <a:xfrm>
            <a:off x="6809948" y="6351328"/>
            <a:ext cx="5052537" cy="369332"/>
          </a:xfrm>
          <a:prstGeom prst="rect">
            <a:avLst/>
          </a:prstGeom>
        </p:spPr>
        <p:txBody>
          <a:bodyPr wrap="none">
            <a:spAutoFit/>
          </a:bodyPr>
          <a:lstStyle/>
          <a:p>
            <a:r>
              <a:rPr lang="pl-PL" dirty="0"/>
              <a:t>opracowanie: Wydział Oświaty i Spraw Społecznych</a:t>
            </a:r>
          </a:p>
        </p:txBody>
      </p:sp>
    </p:spTree>
    <p:extLst>
      <p:ext uri="{BB962C8B-B14F-4D97-AF65-F5344CB8AC3E}">
        <p14:creationId xmlns:p14="http://schemas.microsoft.com/office/powerpoint/2010/main" val="30923823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Symbol zastępczy zawartości 7"/>
          <p:cNvGraphicFramePr>
            <a:graphicFrameLocks noGrp="1"/>
          </p:cNvGraphicFramePr>
          <p:nvPr>
            <p:ph sz="half" idx="2"/>
            <p:extLst>
              <p:ext uri="{D42A27DB-BD31-4B8C-83A1-F6EECF244321}">
                <p14:modId xmlns:p14="http://schemas.microsoft.com/office/powerpoint/2010/main" val="2504494710"/>
              </p:ext>
            </p:extLst>
          </p:nvPr>
        </p:nvGraphicFramePr>
        <p:xfrm>
          <a:off x="5156200" y="215924"/>
          <a:ext cx="7035799" cy="642614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Symbol zastępczy zawartości 18"/>
          <p:cNvGraphicFramePr>
            <a:graphicFrameLocks noGrp="1"/>
          </p:cNvGraphicFramePr>
          <p:nvPr>
            <p:ph sz="quarter" idx="4"/>
            <p:extLst>
              <p:ext uri="{D42A27DB-BD31-4B8C-83A1-F6EECF244321}">
                <p14:modId xmlns:p14="http://schemas.microsoft.com/office/powerpoint/2010/main" val="3100964225"/>
              </p:ext>
            </p:extLst>
          </p:nvPr>
        </p:nvGraphicFramePr>
        <p:xfrm>
          <a:off x="-622300" y="334645"/>
          <a:ext cx="7162800" cy="6426149"/>
        </p:xfrm>
        <a:graphic>
          <a:graphicData uri="http://schemas.openxmlformats.org/drawingml/2006/chart">
            <c:chart xmlns:c="http://schemas.openxmlformats.org/drawingml/2006/chart" xmlns:r="http://schemas.openxmlformats.org/officeDocument/2006/relationships" r:id="rId3"/>
          </a:graphicData>
        </a:graphic>
      </p:graphicFrame>
      <p:sp>
        <p:nvSpPr>
          <p:cNvPr id="4" name="Prostokąt 3"/>
          <p:cNvSpPr/>
          <p:nvPr/>
        </p:nvSpPr>
        <p:spPr>
          <a:xfrm>
            <a:off x="5875563" y="6488668"/>
            <a:ext cx="6310574" cy="369332"/>
          </a:xfrm>
          <a:prstGeom prst="rect">
            <a:avLst/>
          </a:prstGeom>
        </p:spPr>
        <p:txBody>
          <a:bodyPr wrap="none">
            <a:spAutoFit/>
          </a:bodyPr>
          <a:lstStyle/>
          <a:p>
            <a:r>
              <a:rPr lang="pl-PL" dirty="0">
                <a:solidFill>
                  <a:srgbClr val="FFFF00"/>
                </a:solidFill>
              </a:rPr>
              <a:t>* Dane opracowane na podstawie SIO z dnia 30 września 2024 r.</a:t>
            </a:r>
          </a:p>
        </p:txBody>
      </p:sp>
    </p:spTree>
    <p:extLst>
      <p:ext uri="{BB962C8B-B14F-4D97-AF65-F5344CB8AC3E}">
        <p14:creationId xmlns:p14="http://schemas.microsoft.com/office/powerpoint/2010/main" val="3559389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48466" y="176981"/>
            <a:ext cx="10647467" cy="2298646"/>
          </a:xfrm>
        </p:spPr>
        <p:txBody>
          <a:bodyPr>
            <a:noAutofit/>
          </a:bodyPr>
          <a:lstStyle/>
          <a:p>
            <a:pPr algn="ctr"/>
            <a:r>
              <a:rPr lang="pl-PL" b="1" dirty="0">
                <a:latin typeface="+mn-lt"/>
              </a:rPr>
              <a:t>Ilość uczniów z Ukrainy</a:t>
            </a:r>
            <a:br>
              <a:rPr lang="pl-PL" b="1" dirty="0">
                <a:latin typeface="+mn-lt"/>
              </a:rPr>
            </a:br>
            <a:r>
              <a:rPr lang="pl-PL" b="1" dirty="0">
                <a:latin typeface="+mn-lt"/>
              </a:rPr>
              <a:t>uczęszczających w roku szkolnym 2024/2025 do </a:t>
            </a:r>
            <a:r>
              <a:rPr lang="pl-PL" b="1" dirty="0">
                <a:solidFill>
                  <a:schemeClr val="tx2">
                    <a:lumMod val="75000"/>
                  </a:schemeClr>
                </a:solidFill>
                <a:latin typeface="+mn-lt"/>
              </a:rPr>
              <a:t>szkół Podstawowych</a:t>
            </a:r>
            <a:r>
              <a:rPr lang="pl-PL" b="1" dirty="0">
                <a:latin typeface="+mn-lt"/>
              </a:rPr>
              <a:t/>
            </a:r>
            <a:br>
              <a:rPr lang="pl-PL" b="1" dirty="0">
                <a:latin typeface="+mn-lt"/>
              </a:rPr>
            </a:br>
            <a:r>
              <a:rPr lang="pl-PL" b="1" dirty="0">
                <a:latin typeface="+mn-lt"/>
              </a:rPr>
              <a:t>funkcjonujących na ternie gminy Sulechów*</a:t>
            </a:r>
          </a:p>
        </p:txBody>
      </p:sp>
      <p:graphicFrame>
        <p:nvGraphicFramePr>
          <p:cNvPr id="8" name="Symbol zastępczy zawartości 7"/>
          <p:cNvGraphicFramePr>
            <a:graphicFrameLocks noGrp="1"/>
          </p:cNvGraphicFramePr>
          <p:nvPr>
            <p:ph sz="half" idx="2"/>
            <p:extLst>
              <p:ext uri="{D42A27DB-BD31-4B8C-83A1-F6EECF244321}">
                <p14:modId xmlns:p14="http://schemas.microsoft.com/office/powerpoint/2010/main" val="3350437755"/>
              </p:ext>
            </p:extLst>
          </p:nvPr>
        </p:nvGraphicFramePr>
        <p:xfrm>
          <a:off x="848466" y="2878305"/>
          <a:ext cx="10812594" cy="3118485"/>
        </p:xfrm>
        <a:graphic>
          <a:graphicData uri="http://schemas.openxmlformats.org/drawingml/2006/table">
            <a:tbl>
              <a:tblPr firstRow="1" bandRow="1">
                <a:tableStyleId>{7DF18680-E054-41AD-8BC1-D1AEF772440D}</a:tableStyleId>
              </a:tblPr>
              <a:tblGrid>
                <a:gridCol w="2415845">
                  <a:extLst>
                    <a:ext uri="{9D8B030D-6E8A-4147-A177-3AD203B41FA5}">
                      <a16:colId xmlns:a16="http://schemas.microsoft.com/office/drawing/2014/main" xmlns="" val="20000"/>
                    </a:ext>
                  </a:extLst>
                </a:gridCol>
                <a:gridCol w="875071">
                  <a:extLst>
                    <a:ext uri="{9D8B030D-6E8A-4147-A177-3AD203B41FA5}">
                      <a16:colId xmlns:a16="http://schemas.microsoft.com/office/drawing/2014/main" xmlns="" val="20001"/>
                    </a:ext>
                  </a:extLst>
                </a:gridCol>
                <a:gridCol w="825909">
                  <a:extLst>
                    <a:ext uri="{9D8B030D-6E8A-4147-A177-3AD203B41FA5}">
                      <a16:colId xmlns:a16="http://schemas.microsoft.com/office/drawing/2014/main" xmlns="" val="20002"/>
                    </a:ext>
                  </a:extLst>
                </a:gridCol>
                <a:gridCol w="855407">
                  <a:extLst>
                    <a:ext uri="{9D8B030D-6E8A-4147-A177-3AD203B41FA5}">
                      <a16:colId xmlns:a16="http://schemas.microsoft.com/office/drawing/2014/main" xmlns="" val="20003"/>
                    </a:ext>
                  </a:extLst>
                </a:gridCol>
                <a:gridCol w="914400">
                  <a:extLst>
                    <a:ext uri="{9D8B030D-6E8A-4147-A177-3AD203B41FA5}">
                      <a16:colId xmlns:a16="http://schemas.microsoft.com/office/drawing/2014/main" xmlns="" val="20004"/>
                    </a:ext>
                  </a:extLst>
                </a:gridCol>
                <a:gridCol w="796413">
                  <a:extLst>
                    <a:ext uri="{9D8B030D-6E8A-4147-A177-3AD203B41FA5}">
                      <a16:colId xmlns:a16="http://schemas.microsoft.com/office/drawing/2014/main" xmlns="" val="20005"/>
                    </a:ext>
                  </a:extLst>
                </a:gridCol>
                <a:gridCol w="865238">
                  <a:extLst>
                    <a:ext uri="{9D8B030D-6E8A-4147-A177-3AD203B41FA5}">
                      <a16:colId xmlns:a16="http://schemas.microsoft.com/office/drawing/2014/main" xmlns="" val="20006"/>
                    </a:ext>
                  </a:extLst>
                </a:gridCol>
                <a:gridCol w="953729">
                  <a:extLst>
                    <a:ext uri="{9D8B030D-6E8A-4147-A177-3AD203B41FA5}">
                      <a16:colId xmlns:a16="http://schemas.microsoft.com/office/drawing/2014/main" xmlns="" val="20007"/>
                    </a:ext>
                  </a:extLst>
                </a:gridCol>
                <a:gridCol w="1160207">
                  <a:extLst>
                    <a:ext uri="{9D8B030D-6E8A-4147-A177-3AD203B41FA5}">
                      <a16:colId xmlns:a16="http://schemas.microsoft.com/office/drawing/2014/main" xmlns="" val="20008"/>
                    </a:ext>
                  </a:extLst>
                </a:gridCol>
                <a:gridCol w="1150375">
                  <a:extLst>
                    <a:ext uri="{9D8B030D-6E8A-4147-A177-3AD203B41FA5}">
                      <a16:colId xmlns:a16="http://schemas.microsoft.com/office/drawing/2014/main" xmlns="" val="20009"/>
                    </a:ext>
                  </a:extLst>
                </a:gridCol>
              </a:tblGrid>
              <a:tr h="317582">
                <a:tc rowSpan="2">
                  <a:txBody>
                    <a:bodyPr/>
                    <a:lstStyle/>
                    <a:p>
                      <a:pPr algn="ctr"/>
                      <a:r>
                        <a:rPr lang="pl-PL" sz="2400" b="1" dirty="0">
                          <a:solidFill>
                            <a:schemeClr val="bg1"/>
                          </a:solidFill>
                        </a:rPr>
                        <a:t>Szkoła podstawowa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400" b="1" dirty="0">
                          <a:solidFill>
                            <a:schemeClr val="bg1"/>
                          </a:solidFill>
                        </a:rPr>
                        <a:t>Liczba uczniów</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extLst>
                  <a:ext uri="{0D108BD9-81ED-4DB2-BD59-A6C34878D82A}">
                    <a16:rowId xmlns:a16="http://schemas.microsoft.com/office/drawing/2014/main" xmlns="" val="10000"/>
                  </a:ext>
                </a:extLst>
              </a:tr>
              <a:tr h="317582">
                <a:tc vMerge="1">
                  <a:txBody>
                    <a:bodyPr/>
                    <a:lstStyle/>
                    <a:p>
                      <a:pPr algn="ctr"/>
                      <a:endParaRPr lang="pl-PL" dirty="0"/>
                    </a:p>
                  </a:txBody>
                  <a:tcPr/>
                </a:tc>
                <a:tc>
                  <a:txBody>
                    <a:bodyPr/>
                    <a:lstStyle/>
                    <a:p>
                      <a:pPr algn="ctr"/>
                      <a:r>
                        <a:rPr lang="pl-PL" sz="2400" b="1" dirty="0">
                          <a:solidFill>
                            <a:schemeClr val="bg1"/>
                          </a:solidFill>
                        </a:rPr>
                        <a:t>kl. I</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II</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III</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IV</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V</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VI</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VII</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kl. VIII</a:t>
                      </a:r>
                    </a:p>
                  </a:txBody>
                  <a:tcPr anchor="ct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pl-PL" sz="2400" b="1" dirty="0">
                          <a:solidFill>
                            <a:schemeClr val="bg1"/>
                          </a:solidFill>
                        </a:rPr>
                        <a:t>Razem</a:t>
                      </a:r>
                    </a:p>
                  </a:txBody>
                  <a:tcPr anchor="ctr">
                    <a:lnT w="12700" cap="flat" cmpd="sng" algn="ctr">
                      <a:solidFill>
                        <a:schemeClr val="tx1"/>
                      </a:solidFill>
                      <a:prstDash val="solid"/>
                      <a:round/>
                      <a:headEnd type="none" w="med" len="med"/>
                      <a:tailEnd type="none" w="med" len="med"/>
                    </a:lnT>
                    <a:solidFill>
                      <a:schemeClr val="accent5"/>
                    </a:solidFill>
                  </a:tcPr>
                </a:tc>
                <a:extLst>
                  <a:ext uri="{0D108BD9-81ED-4DB2-BD59-A6C34878D82A}">
                    <a16:rowId xmlns:a16="http://schemas.microsoft.com/office/drawing/2014/main" xmlns="" val="10001"/>
                  </a:ext>
                </a:extLst>
              </a:tr>
              <a:tr h="444998">
                <a:tc>
                  <a:txBody>
                    <a:bodyPr/>
                    <a:lstStyle/>
                    <a:p>
                      <a:r>
                        <a:rPr lang="pl-PL" sz="2400" dirty="0"/>
                        <a:t>SP 1</a:t>
                      </a:r>
                    </a:p>
                  </a:txBody>
                  <a:tcPr>
                    <a:lnT w="12700" cap="flat" cmpd="sng" algn="ctr">
                      <a:solidFill>
                        <a:schemeClr val="tx1"/>
                      </a:solidFill>
                      <a:prstDash val="solid"/>
                      <a:round/>
                      <a:headEnd type="none" w="med" len="med"/>
                      <a:tailEnd type="none" w="med" len="med"/>
                    </a:lnT>
                  </a:tcPr>
                </a:tc>
                <a:tc>
                  <a:txBody>
                    <a:bodyPr/>
                    <a:lstStyle/>
                    <a:p>
                      <a:pPr algn="ctr" fontAlgn="b"/>
                      <a:r>
                        <a:rPr lang="pl-PL" sz="2400" b="0" i="0" u="none" strike="noStrike" dirty="0">
                          <a:solidFill>
                            <a:srgbClr val="000000"/>
                          </a:solidFill>
                          <a:effectLst/>
                          <a:latin typeface="Calibri" panose="020F0502020204030204" pitchFamily="34" charset="0"/>
                        </a:rPr>
                        <a:t>1</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4</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4</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5</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1</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4</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5</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1</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25</a:t>
                      </a:r>
                    </a:p>
                  </a:txBody>
                  <a:tcPr marL="9525" marR="9525" marT="9525" marB="0" anchor="b"/>
                </a:tc>
                <a:extLst>
                  <a:ext uri="{0D108BD9-81ED-4DB2-BD59-A6C34878D82A}">
                    <a16:rowId xmlns:a16="http://schemas.microsoft.com/office/drawing/2014/main" xmlns="" val="10002"/>
                  </a:ext>
                </a:extLst>
              </a:tr>
              <a:tr h="370840">
                <a:tc>
                  <a:txBody>
                    <a:bodyPr/>
                    <a:lstStyle/>
                    <a:p>
                      <a:pPr algn="l" fontAlgn="b"/>
                      <a:r>
                        <a:rPr lang="pl-PL" sz="2400" b="0" i="0" u="none" strike="noStrike" dirty="0">
                          <a:solidFill>
                            <a:srgbClr val="000000"/>
                          </a:solidFill>
                          <a:effectLst/>
                          <a:latin typeface="Calibri" panose="020F0502020204030204" pitchFamily="34" charset="0"/>
                        </a:rPr>
                        <a:t> SP 2</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11</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9</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6</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2</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6</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8</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6</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6</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54</a:t>
                      </a:r>
                    </a:p>
                  </a:txBody>
                  <a:tcPr marL="9525" marR="9525" marT="9525" marB="0" anchor="b"/>
                </a:tc>
                <a:extLst>
                  <a:ext uri="{0D108BD9-81ED-4DB2-BD59-A6C34878D82A}">
                    <a16:rowId xmlns:a16="http://schemas.microsoft.com/office/drawing/2014/main" xmlns="" val="10003"/>
                  </a:ext>
                </a:extLst>
              </a:tr>
              <a:tr h="370840">
                <a:tc>
                  <a:txBody>
                    <a:bodyPr/>
                    <a:lstStyle/>
                    <a:p>
                      <a:pPr algn="l" fontAlgn="b"/>
                      <a:r>
                        <a:rPr lang="pl-PL" sz="2400" b="0" i="0" u="none" strike="noStrike" dirty="0">
                          <a:solidFill>
                            <a:srgbClr val="000000"/>
                          </a:solidFill>
                          <a:effectLst/>
                          <a:latin typeface="Calibri" panose="020F0502020204030204" pitchFamily="34" charset="0"/>
                        </a:rPr>
                        <a:t> SP 3</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6</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4</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9</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7</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8</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12</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3</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6</a:t>
                      </a:r>
                    </a:p>
                  </a:txBody>
                  <a:tcPr marL="9525" marR="9525" marT="9525" marB="0" anchor="b"/>
                </a:tc>
                <a:tc>
                  <a:txBody>
                    <a:bodyPr/>
                    <a:lstStyle/>
                    <a:p>
                      <a:pPr algn="ctr"/>
                      <a:r>
                        <a:rPr lang="pl-PL" sz="2400" dirty="0"/>
                        <a:t>55</a:t>
                      </a:r>
                    </a:p>
                  </a:txBody>
                  <a:tcPr/>
                </a:tc>
                <a:extLst>
                  <a:ext uri="{0D108BD9-81ED-4DB2-BD59-A6C34878D82A}">
                    <a16:rowId xmlns:a16="http://schemas.microsoft.com/office/drawing/2014/main" xmlns="" val="10004"/>
                  </a:ext>
                </a:extLst>
              </a:tr>
              <a:tr h="370840">
                <a:tc>
                  <a:txBody>
                    <a:bodyPr/>
                    <a:lstStyle/>
                    <a:p>
                      <a:pPr algn="l" fontAlgn="b"/>
                      <a:r>
                        <a:rPr lang="pl-PL" sz="2400" b="0" i="0" u="none" strike="noStrike" dirty="0">
                          <a:solidFill>
                            <a:srgbClr val="000000"/>
                          </a:solidFill>
                          <a:effectLst/>
                          <a:latin typeface="Calibri" panose="020F0502020204030204" pitchFamily="34" charset="0"/>
                        </a:rPr>
                        <a:t> SP w Cigacicach</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2</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1</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2</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1</a:t>
                      </a:r>
                    </a:p>
                  </a:txBody>
                  <a:tcPr marL="9525" marR="9525" marT="9525" marB="0" anchor="b"/>
                </a:tc>
                <a:tc>
                  <a:txBody>
                    <a:bodyPr/>
                    <a:lstStyle/>
                    <a:p>
                      <a:pPr algn="ctr" fontAlgn="b"/>
                      <a:r>
                        <a:rPr lang="pl-PL" sz="2400" b="0" i="0" u="none" strike="noStrike">
                          <a:solidFill>
                            <a:srgbClr val="000000"/>
                          </a:solidFill>
                          <a:effectLst/>
                          <a:latin typeface="Calibri" panose="020F0502020204030204" pitchFamily="34" charset="0"/>
                        </a:rPr>
                        <a:t>3</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2</a:t>
                      </a:r>
                    </a:p>
                  </a:txBody>
                  <a:tcPr marL="9525" marR="9525" marT="9525" marB="0" anchor="b"/>
                </a:tc>
                <a:tc>
                  <a:txBody>
                    <a:bodyPr/>
                    <a:lstStyle/>
                    <a:p>
                      <a:pPr algn="ctr" fontAlgn="b"/>
                      <a:r>
                        <a:rPr lang="pl-PL" sz="2400" b="0" i="0" u="none" strike="noStrike" dirty="0">
                          <a:solidFill>
                            <a:srgbClr val="000000"/>
                          </a:solidFill>
                          <a:effectLst/>
                          <a:latin typeface="Calibri" panose="020F0502020204030204" pitchFamily="34" charset="0"/>
                        </a:rPr>
                        <a:t>-</a:t>
                      </a:r>
                    </a:p>
                  </a:txBody>
                  <a:tcPr marL="9525" marR="9525" marT="9525" marB="0" anchor="b"/>
                </a:tc>
                <a:tc>
                  <a:txBody>
                    <a:bodyPr/>
                    <a:lstStyle/>
                    <a:p>
                      <a:pPr algn="ctr"/>
                      <a:r>
                        <a:rPr lang="pl-PL" sz="2400" dirty="0"/>
                        <a:t>11</a:t>
                      </a:r>
                    </a:p>
                  </a:txBody>
                  <a:tcPr/>
                </a:tc>
                <a:extLst>
                  <a:ext uri="{0D108BD9-81ED-4DB2-BD59-A6C34878D82A}">
                    <a16:rowId xmlns:a16="http://schemas.microsoft.com/office/drawing/2014/main" xmlns="" val="10005"/>
                  </a:ext>
                </a:extLst>
              </a:tr>
              <a:tr h="370840">
                <a:tc>
                  <a:txBody>
                    <a:bodyPr/>
                    <a:lstStyle/>
                    <a:p>
                      <a:pPr algn="r"/>
                      <a:r>
                        <a:rPr lang="pl-PL" sz="2400" b="1" i="1" dirty="0"/>
                        <a:t>Razem</a:t>
                      </a:r>
                    </a:p>
                  </a:txBody>
                  <a:tcPr>
                    <a:lnB w="12700" cap="flat" cmpd="sng" algn="ctr">
                      <a:solidFill>
                        <a:schemeClr val="tx1"/>
                      </a:solidFill>
                      <a:prstDash val="solid"/>
                      <a:round/>
                      <a:headEnd type="none" w="med" len="med"/>
                      <a:tailEnd type="none" w="med" len="med"/>
                    </a:lnB>
                  </a:tcPr>
                </a:tc>
                <a:tc>
                  <a:txBody>
                    <a:bodyPr/>
                    <a:lstStyle/>
                    <a:p>
                      <a:pPr algn="ctr" fontAlgn="b"/>
                      <a:r>
                        <a:rPr lang="pl-PL" sz="2400" b="1" i="1" u="none" strike="noStrike" dirty="0">
                          <a:solidFill>
                            <a:srgbClr val="000000"/>
                          </a:solidFill>
                          <a:effectLst/>
                          <a:latin typeface="Calibri" panose="020F0502020204030204" pitchFamily="34" charset="0"/>
                        </a:rPr>
                        <a:t>20</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18</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21</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15</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18</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24</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16</a:t>
                      </a:r>
                    </a:p>
                  </a:txBody>
                  <a:tcPr marL="9525" marR="9525" marT="9525" marB="0" anchor="ctr"/>
                </a:tc>
                <a:tc>
                  <a:txBody>
                    <a:bodyPr/>
                    <a:lstStyle/>
                    <a:p>
                      <a:pPr algn="ctr" fontAlgn="b"/>
                      <a:r>
                        <a:rPr lang="pl-PL" sz="2400" b="1" i="1" u="none" strike="noStrike" dirty="0">
                          <a:solidFill>
                            <a:srgbClr val="000000"/>
                          </a:solidFill>
                          <a:effectLst/>
                          <a:latin typeface="Calibri" panose="020F0502020204030204" pitchFamily="34" charset="0"/>
                        </a:rPr>
                        <a:t>13</a:t>
                      </a:r>
                    </a:p>
                  </a:txBody>
                  <a:tcPr marL="9525" marR="9525" marT="9525" marB="0" anchor="ctr"/>
                </a:tc>
                <a:tc>
                  <a:txBody>
                    <a:bodyPr/>
                    <a:lstStyle/>
                    <a:p>
                      <a:pPr algn="ctr"/>
                      <a:r>
                        <a:rPr lang="pl-PL" sz="2400" b="1" i="1" dirty="0"/>
                        <a:t>145</a:t>
                      </a:r>
                    </a:p>
                  </a:txBody>
                  <a:tcPr anchor="ctr"/>
                </a:tc>
                <a:extLst>
                  <a:ext uri="{0D108BD9-81ED-4DB2-BD59-A6C34878D82A}">
                    <a16:rowId xmlns:a16="http://schemas.microsoft.com/office/drawing/2014/main" xmlns="" val="10006"/>
                  </a:ext>
                </a:extLst>
              </a:tr>
            </a:tbl>
          </a:graphicData>
        </a:graphic>
      </p:graphicFrame>
      <p:sp>
        <p:nvSpPr>
          <p:cNvPr id="7" name="Prostokąt 6"/>
          <p:cNvSpPr/>
          <p:nvPr/>
        </p:nvSpPr>
        <p:spPr>
          <a:xfrm>
            <a:off x="8426245" y="6461781"/>
            <a:ext cx="3605472"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solidFill>
                  <a:srgbClr val="FFFF00"/>
                </a:solidFill>
              </a:rPr>
              <a:t>* Dane SIO na dzień 12 marca 2025 r.</a:t>
            </a:r>
          </a:p>
        </p:txBody>
      </p:sp>
    </p:spTree>
    <p:extLst>
      <p:ext uri="{BB962C8B-B14F-4D97-AF65-F5344CB8AC3E}">
        <p14:creationId xmlns:p14="http://schemas.microsoft.com/office/powerpoint/2010/main" val="25848663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28484" y="0"/>
            <a:ext cx="11366500" cy="1320800"/>
          </a:xfrm>
        </p:spPr>
        <p:txBody>
          <a:bodyPr>
            <a:noAutofit/>
          </a:bodyPr>
          <a:lstStyle/>
          <a:p>
            <a:pPr algn="ctr"/>
            <a:r>
              <a:rPr lang="pl-PL" b="1" dirty="0">
                <a:solidFill>
                  <a:schemeClr val="tx1">
                    <a:lumMod val="95000"/>
                  </a:schemeClr>
                </a:solidFill>
                <a:latin typeface="+mn-lt"/>
              </a:rPr>
              <a:t>Porównanie liczby dzieci w szkołach</a:t>
            </a:r>
            <a:br>
              <a:rPr lang="pl-PL" b="1" dirty="0">
                <a:solidFill>
                  <a:schemeClr val="tx1">
                    <a:lumMod val="95000"/>
                  </a:schemeClr>
                </a:solidFill>
                <a:latin typeface="+mn-lt"/>
              </a:rPr>
            </a:br>
            <a:r>
              <a:rPr lang="pl-PL" b="1" dirty="0">
                <a:solidFill>
                  <a:schemeClr val="tx1">
                    <a:lumMod val="95000"/>
                  </a:schemeClr>
                </a:solidFill>
                <a:latin typeface="+mn-lt"/>
              </a:rPr>
              <a:t>pomiędzy rokiem szkolnym 2024/2025 a 2030/2031*</a:t>
            </a:r>
          </a:p>
        </p:txBody>
      </p:sp>
      <p:graphicFrame>
        <p:nvGraphicFramePr>
          <p:cNvPr id="7" name="Symbol zastępczy zawartości 6"/>
          <p:cNvGraphicFramePr>
            <a:graphicFrameLocks noGrp="1"/>
          </p:cNvGraphicFramePr>
          <p:nvPr>
            <p:ph idx="1"/>
            <p:extLst>
              <p:ext uri="{D42A27DB-BD31-4B8C-83A1-F6EECF244321}">
                <p14:modId xmlns:p14="http://schemas.microsoft.com/office/powerpoint/2010/main" val="2491475971"/>
              </p:ext>
            </p:extLst>
          </p:nvPr>
        </p:nvGraphicFramePr>
        <p:xfrm>
          <a:off x="1601838" y="1497212"/>
          <a:ext cx="9576000" cy="4779645"/>
        </p:xfrm>
        <a:graphic>
          <a:graphicData uri="http://schemas.openxmlformats.org/drawingml/2006/table">
            <a:tbl>
              <a:tblPr>
                <a:tableStyleId>{22838BEF-8BB2-4498-84A7-C5851F593DF1}</a:tableStyleId>
              </a:tblPr>
              <a:tblGrid>
                <a:gridCol w="1758336">
                  <a:extLst>
                    <a:ext uri="{9D8B030D-6E8A-4147-A177-3AD203B41FA5}">
                      <a16:colId xmlns:a16="http://schemas.microsoft.com/office/drawing/2014/main" xmlns="" val="20000"/>
                    </a:ext>
                  </a:extLst>
                </a:gridCol>
                <a:gridCol w="1901593">
                  <a:extLst>
                    <a:ext uri="{9D8B030D-6E8A-4147-A177-3AD203B41FA5}">
                      <a16:colId xmlns:a16="http://schemas.microsoft.com/office/drawing/2014/main" xmlns="" val="20001"/>
                    </a:ext>
                  </a:extLst>
                </a:gridCol>
                <a:gridCol w="1872780">
                  <a:extLst>
                    <a:ext uri="{9D8B030D-6E8A-4147-A177-3AD203B41FA5}">
                      <a16:colId xmlns:a16="http://schemas.microsoft.com/office/drawing/2014/main" xmlns="" val="20002"/>
                    </a:ext>
                  </a:extLst>
                </a:gridCol>
                <a:gridCol w="4043291">
                  <a:extLst>
                    <a:ext uri="{9D8B030D-6E8A-4147-A177-3AD203B41FA5}">
                      <a16:colId xmlns:a16="http://schemas.microsoft.com/office/drawing/2014/main" xmlns="" val="20003"/>
                    </a:ext>
                  </a:extLst>
                </a:gridCol>
              </a:tblGrid>
              <a:tr h="424252">
                <a:tc rowSpan="2">
                  <a:txBody>
                    <a:bodyPr/>
                    <a:lstStyle/>
                    <a:p>
                      <a:pPr algn="ctr">
                        <a:spcAft>
                          <a:spcPts val="0"/>
                        </a:spcAft>
                      </a:pPr>
                      <a:r>
                        <a:rPr lang="pl-PL" sz="2800" dirty="0">
                          <a:effectLst/>
                        </a:rPr>
                        <a:t>Nazwa szkoły</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gridSpan="2">
                  <a:txBody>
                    <a:bodyPr/>
                    <a:lstStyle/>
                    <a:p>
                      <a:pPr algn="ctr">
                        <a:spcAft>
                          <a:spcPts val="0"/>
                        </a:spcAft>
                      </a:pPr>
                      <a:r>
                        <a:rPr lang="pl-PL" sz="2800" dirty="0">
                          <a:effectLst/>
                        </a:rPr>
                        <a:t>Liczba uczniów </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hMerge="1">
                  <a:txBody>
                    <a:bodyPr/>
                    <a:lstStyle/>
                    <a:p>
                      <a:endParaRPr lang="pl-PL"/>
                    </a:p>
                  </a:txBody>
                  <a:tcPr/>
                </a:tc>
                <a:tc rowSpan="2">
                  <a:txBody>
                    <a:bodyPr/>
                    <a:lstStyle/>
                    <a:p>
                      <a:pPr algn="ctr">
                        <a:spcAft>
                          <a:spcPts val="0"/>
                        </a:spcAft>
                      </a:pPr>
                      <a:r>
                        <a:rPr lang="pl-PL" sz="2800" dirty="0">
                          <a:effectLst/>
                        </a:rPr>
                        <a:t>Różnica pomiędzy</a:t>
                      </a:r>
                    </a:p>
                    <a:p>
                      <a:pPr algn="ctr">
                        <a:spcAft>
                          <a:spcPts val="0"/>
                        </a:spcAft>
                      </a:pPr>
                      <a:r>
                        <a:rPr lang="pl-PL" sz="2800" dirty="0">
                          <a:effectLst/>
                        </a:rPr>
                        <a:t>2024/2025 a 2030/2031</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xmlns="" val="10000"/>
                  </a:ext>
                </a:extLst>
              </a:tr>
              <a:tr h="424252">
                <a:tc vMerge="1">
                  <a:txBody>
                    <a:bodyPr/>
                    <a:lstStyle/>
                    <a:p>
                      <a:endParaRPr lang="pl-PL"/>
                    </a:p>
                  </a:txBody>
                  <a:tcPr/>
                </a:tc>
                <a:tc>
                  <a:txBody>
                    <a:bodyPr/>
                    <a:lstStyle/>
                    <a:p>
                      <a:pPr algn="ctr">
                        <a:spcAft>
                          <a:spcPts val="0"/>
                        </a:spcAft>
                      </a:pPr>
                      <a:r>
                        <a:rPr lang="pl-PL" sz="2800" dirty="0">
                          <a:effectLst/>
                        </a:rPr>
                        <a:t>2024/2025</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2800" dirty="0">
                          <a:effectLst/>
                        </a:rPr>
                        <a:t>2030/2031</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vMerge="1">
                  <a:txBody>
                    <a:bodyPr/>
                    <a:lstStyle/>
                    <a:p>
                      <a:endParaRPr lang="pl-PL"/>
                    </a:p>
                  </a:txBody>
                  <a:tcPr/>
                </a:tc>
                <a:extLst>
                  <a:ext uri="{0D108BD9-81ED-4DB2-BD59-A6C34878D82A}">
                    <a16:rowId xmlns:a16="http://schemas.microsoft.com/office/drawing/2014/main" xmlns="" val="10001"/>
                  </a:ext>
                </a:extLst>
              </a:tr>
              <a:tr h="433722">
                <a:tc>
                  <a:txBody>
                    <a:bodyPr/>
                    <a:lstStyle/>
                    <a:p>
                      <a:pPr>
                        <a:spcAft>
                          <a:spcPts val="0"/>
                        </a:spcAft>
                      </a:pPr>
                      <a:r>
                        <a:rPr lang="pl-PL" sz="2800" dirty="0">
                          <a:effectLst/>
                        </a:rPr>
                        <a:t>SP 1</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dirty="0">
                          <a:effectLst/>
                        </a:rPr>
                        <a:t>704</a:t>
                      </a:r>
                      <a:endParaRPr lang="pl-PL" sz="28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580</a:t>
                      </a:r>
                    </a:p>
                  </a:txBody>
                  <a:tcPr marL="9525" marR="9525" marT="9525" marB="0" anchor="b"/>
                </a:tc>
                <a:tc>
                  <a:txBody>
                    <a:bodyPr/>
                    <a:lstStyle/>
                    <a:p>
                      <a:pPr algn="ctr" fontAlgn="b"/>
                      <a:r>
                        <a:rPr lang="pl-PL" sz="2800" b="0" i="0" u="none" strike="noStrike" dirty="0">
                          <a:solidFill>
                            <a:srgbClr val="FF0000"/>
                          </a:solidFill>
                          <a:effectLst/>
                          <a:latin typeface="Calibri" panose="020F0502020204030204" pitchFamily="34" charset="0"/>
                        </a:rPr>
                        <a:t>-124</a:t>
                      </a:r>
                    </a:p>
                  </a:txBody>
                  <a:tcPr marL="9525" marR="9525" marT="9525" marB="0" anchor="b"/>
                </a:tc>
                <a:extLst>
                  <a:ext uri="{0D108BD9-81ED-4DB2-BD59-A6C34878D82A}">
                    <a16:rowId xmlns:a16="http://schemas.microsoft.com/office/drawing/2014/main" xmlns="" val="10002"/>
                  </a:ext>
                </a:extLst>
              </a:tr>
              <a:tr h="433722">
                <a:tc>
                  <a:txBody>
                    <a:bodyPr/>
                    <a:lstStyle/>
                    <a:p>
                      <a:pPr>
                        <a:spcAft>
                          <a:spcPts val="0"/>
                        </a:spcAft>
                      </a:pPr>
                      <a:r>
                        <a:rPr lang="pl-PL" sz="2800" dirty="0">
                          <a:effectLst/>
                        </a:rPr>
                        <a:t>SP 2</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dirty="0">
                          <a:effectLst/>
                        </a:rPr>
                        <a:t>412</a:t>
                      </a:r>
                      <a:endParaRPr lang="pl-PL" sz="28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393</a:t>
                      </a:r>
                    </a:p>
                  </a:txBody>
                  <a:tcPr marL="9525" marR="9525" marT="9525" marB="0" anchor="b"/>
                </a:tc>
                <a:tc>
                  <a:txBody>
                    <a:bodyPr/>
                    <a:lstStyle/>
                    <a:p>
                      <a:pPr algn="ctr" fontAlgn="b"/>
                      <a:r>
                        <a:rPr lang="pl-PL" sz="2800" b="0" i="0" u="none" strike="noStrike" dirty="0">
                          <a:solidFill>
                            <a:srgbClr val="FF0000"/>
                          </a:solidFill>
                          <a:effectLst/>
                          <a:latin typeface="Calibri" panose="020F0502020204030204" pitchFamily="34" charset="0"/>
                        </a:rPr>
                        <a:t>-19</a:t>
                      </a:r>
                    </a:p>
                  </a:txBody>
                  <a:tcPr marL="9525" marR="9525" marT="9525" marB="0" anchor="b"/>
                </a:tc>
                <a:extLst>
                  <a:ext uri="{0D108BD9-81ED-4DB2-BD59-A6C34878D82A}">
                    <a16:rowId xmlns:a16="http://schemas.microsoft.com/office/drawing/2014/main" xmlns="" val="10003"/>
                  </a:ext>
                </a:extLst>
              </a:tr>
              <a:tr h="433722">
                <a:tc>
                  <a:txBody>
                    <a:bodyPr/>
                    <a:lstStyle/>
                    <a:p>
                      <a:pPr>
                        <a:spcAft>
                          <a:spcPts val="0"/>
                        </a:spcAft>
                      </a:pPr>
                      <a:r>
                        <a:rPr lang="pl-PL" sz="2800" dirty="0">
                          <a:effectLst/>
                        </a:rPr>
                        <a:t>SP 3</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dirty="0">
                          <a:effectLst/>
                        </a:rPr>
                        <a:t>806</a:t>
                      </a:r>
                      <a:endParaRPr lang="pl-PL" sz="28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640</a:t>
                      </a:r>
                    </a:p>
                  </a:txBody>
                  <a:tcPr marL="9525" marR="9525" marT="9525" marB="0" anchor="b"/>
                </a:tc>
                <a:tc>
                  <a:txBody>
                    <a:bodyPr/>
                    <a:lstStyle/>
                    <a:p>
                      <a:pPr algn="ctr" fontAlgn="b"/>
                      <a:r>
                        <a:rPr lang="pl-PL" sz="2800" b="0" i="0" u="none" strike="noStrike" dirty="0">
                          <a:solidFill>
                            <a:srgbClr val="FF0000"/>
                          </a:solidFill>
                          <a:effectLst/>
                          <a:latin typeface="Calibri" panose="020F0502020204030204" pitchFamily="34" charset="0"/>
                        </a:rPr>
                        <a:t>-166</a:t>
                      </a:r>
                    </a:p>
                  </a:txBody>
                  <a:tcPr marL="9525" marR="9525" marT="9525" marB="0" anchor="b"/>
                </a:tc>
                <a:extLst>
                  <a:ext uri="{0D108BD9-81ED-4DB2-BD59-A6C34878D82A}">
                    <a16:rowId xmlns:a16="http://schemas.microsoft.com/office/drawing/2014/main" xmlns="" val="10004"/>
                  </a:ext>
                </a:extLst>
              </a:tr>
              <a:tr h="433722">
                <a:tc>
                  <a:txBody>
                    <a:bodyPr/>
                    <a:lstStyle/>
                    <a:p>
                      <a:pPr>
                        <a:spcAft>
                          <a:spcPts val="0"/>
                        </a:spcAft>
                      </a:pPr>
                      <a:r>
                        <a:rPr lang="pl-PL" sz="2800" dirty="0">
                          <a:effectLst/>
                        </a:rPr>
                        <a:t>SP Brody</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dirty="0">
                          <a:effectLst/>
                        </a:rPr>
                        <a:t>90</a:t>
                      </a:r>
                      <a:endParaRPr lang="pl-PL" sz="28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88</a:t>
                      </a:r>
                    </a:p>
                  </a:txBody>
                  <a:tcPr marL="9525" marR="9525" marT="9525" marB="0" anchor="b"/>
                </a:tc>
                <a:tc>
                  <a:txBody>
                    <a:bodyPr/>
                    <a:lstStyle/>
                    <a:p>
                      <a:pPr algn="ctr" fontAlgn="b"/>
                      <a:r>
                        <a:rPr lang="pl-PL" sz="2800" b="0" i="0" u="none" strike="noStrike" dirty="0">
                          <a:solidFill>
                            <a:srgbClr val="FF0000"/>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xmlns="" val="10005"/>
                  </a:ext>
                </a:extLst>
              </a:tr>
              <a:tr h="433722">
                <a:tc>
                  <a:txBody>
                    <a:bodyPr/>
                    <a:lstStyle/>
                    <a:p>
                      <a:pPr>
                        <a:spcAft>
                          <a:spcPts val="0"/>
                        </a:spcAft>
                      </a:pPr>
                      <a:r>
                        <a:rPr lang="pl-PL" sz="2800" dirty="0">
                          <a:effectLst/>
                        </a:rPr>
                        <a:t>SP Buków</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a:solidFill>
                            <a:schemeClr val="dk1"/>
                          </a:solidFill>
                          <a:effectLst/>
                          <a:latin typeface="+mn-lt"/>
                        </a:rPr>
                        <a:t>58</a:t>
                      </a:r>
                      <a:endParaRPr lang="pl-PL" sz="2800" b="0"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70</a:t>
                      </a:r>
                    </a:p>
                  </a:txBody>
                  <a:tcPr marL="9525" marR="9525" marT="9525" marB="0" anchor="b"/>
                </a:tc>
                <a:tc>
                  <a:txBody>
                    <a:bodyPr/>
                    <a:lstStyle/>
                    <a:p>
                      <a:pPr algn="ctr" fontAlgn="b"/>
                      <a:r>
                        <a:rPr lang="pl-PL" sz="2800" b="0" i="0" u="none" strike="noStrike" dirty="0">
                          <a:solidFill>
                            <a:schemeClr val="bg1"/>
                          </a:solidFill>
                          <a:effectLst/>
                          <a:latin typeface="Calibri" panose="020F0502020204030204" pitchFamily="34" charset="0"/>
                        </a:rPr>
                        <a:t>12</a:t>
                      </a:r>
                    </a:p>
                  </a:txBody>
                  <a:tcPr marL="9525" marR="9525" marT="9525" marB="0" anchor="b"/>
                </a:tc>
                <a:extLst>
                  <a:ext uri="{0D108BD9-81ED-4DB2-BD59-A6C34878D82A}">
                    <a16:rowId xmlns:a16="http://schemas.microsoft.com/office/drawing/2014/main" xmlns="" val="10006"/>
                  </a:ext>
                </a:extLst>
              </a:tr>
              <a:tr h="433722">
                <a:tc>
                  <a:txBody>
                    <a:bodyPr/>
                    <a:lstStyle/>
                    <a:p>
                      <a:pPr>
                        <a:spcAft>
                          <a:spcPts val="0"/>
                        </a:spcAft>
                      </a:pPr>
                      <a:r>
                        <a:rPr lang="pl-PL" sz="2800" dirty="0">
                          <a:effectLst/>
                        </a:rPr>
                        <a:t>SP Cigacice</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131</a:t>
                      </a:r>
                      <a:endParaRPr lang="pl-PL" sz="2800" b="0"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118</a:t>
                      </a:r>
                    </a:p>
                  </a:txBody>
                  <a:tcPr marL="9525" marR="9525" marT="9525" marB="0" anchor="b"/>
                </a:tc>
                <a:tc>
                  <a:txBody>
                    <a:bodyPr/>
                    <a:lstStyle/>
                    <a:p>
                      <a:pPr algn="ctr" fontAlgn="b"/>
                      <a:r>
                        <a:rPr lang="pl-PL" sz="2800" b="0" i="0" u="none" strike="noStrike" dirty="0">
                          <a:solidFill>
                            <a:srgbClr val="FF0000"/>
                          </a:solidFill>
                          <a:effectLst/>
                          <a:latin typeface="Calibri" panose="020F0502020204030204" pitchFamily="34" charset="0"/>
                        </a:rPr>
                        <a:t>-13</a:t>
                      </a:r>
                    </a:p>
                  </a:txBody>
                  <a:tcPr marL="9525" marR="9525" marT="9525" marB="0" anchor="b"/>
                </a:tc>
                <a:extLst>
                  <a:ext uri="{0D108BD9-81ED-4DB2-BD59-A6C34878D82A}">
                    <a16:rowId xmlns:a16="http://schemas.microsoft.com/office/drawing/2014/main" xmlns="" val="10007"/>
                  </a:ext>
                </a:extLst>
              </a:tr>
              <a:tr h="433722">
                <a:tc>
                  <a:txBody>
                    <a:bodyPr/>
                    <a:lstStyle/>
                    <a:p>
                      <a:pPr>
                        <a:spcAft>
                          <a:spcPts val="0"/>
                        </a:spcAft>
                      </a:pPr>
                      <a:r>
                        <a:rPr lang="pl-PL" sz="2800" dirty="0">
                          <a:effectLst/>
                        </a:rPr>
                        <a:t>SP Kalsk</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65</a:t>
                      </a:r>
                      <a:endParaRPr lang="pl-PL" sz="2800" b="0"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57</a:t>
                      </a:r>
                    </a:p>
                  </a:txBody>
                  <a:tcPr marL="9525" marR="9525" marT="9525" marB="0" anchor="b"/>
                </a:tc>
                <a:tc>
                  <a:txBody>
                    <a:bodyPr/>
                    <a:lstStyle/>
                    <a:p>
                      <a:pPr algn="ctr" fontAlgn="b"/>
                      <a:r>
                        <a:rPr lang="pl-PL" sz="2800" b="0" i="0" u="none" strike="noStrike" dirty="0">
                          <a:solidFill>
                            <a:srgbClr val="FF0000"/>
                          </a:solidFill>
                          <a:effectLst/>
                          <a:latin typeface="Calibri" panose="020F0502020204030204" pitchFamily="34" charset="0"/>
                        </a:rPr>
                        <a:t>-8</a:t>
                      </a:r>
                    </a:p>
                  </a:txBody>
                  <a:tcPr marL="9525" marR="9525" marT="9525" marB="0" anchor="b"/>
                </a:tc>
                <a:extLst>
                  <a:ext uri="{0D108BD9-81ED-4DB2-BD59-A6C34878D82A}">
                    <a16:rowId xmlns:a16="http://schemas.microsoft.com/office/drawing/2014/main" xmlns="" val="10008"/>
                  </a:ext>
                </a:extLst>
              </a:tr>
              <a:tr h="433722">
                <a:tc>
                  <a:txBody>
                    <a:bodyPr/>
                    <a:lstStyle/>
                    <a:p>
                      <a:pPr>
                        <a:spcAft>
                          <a:spcPts val="0"/>
                        </a:spcAft>
                      </a:pPr>
                      <a:r>
                        <a:rPr lang="pl-PL" sz="2800" dirty="0">
                          <a:effectLst/>
                        </a:rPr>
                        <a:t>SP Kije</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90</a:t>
                      </a:r>
                      <a:endParaRPr lang="pl-PL" sz="2800" b="0"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a:solidFill>
                            <a:schemeClr val="bg1"/>
                          </a:solidFill>
                          <a:effectLst/>
                          <a:latin typeface="Calibri" panose="020F0502020204030204" pitchFamily="34" charset="0"/>
                        </a:rPr>
                        <a:t>95</a:t>
                      </a:r>
                    </a:p>
                  </a:txBody>
                  <a:tcPr marL="9525" marR="9525" marT="9525" marB="0" anchor="b"/>
                </a:tc>
                <a:tc>
                  <a:txBody>
                    <a:bodyPr/>
                    <a:lstStyle/>
                    <a:p>
                      <a:pPr algn="ctr" fontAlgn="b"/>
                      <a:r>
                        <a:rPr lang="pl-PL" sz="2800" b="0" i="0" u="none" strike="noStrike" dirty="0">
                          <a:solidFill>
                            <a:schemeClr val="bg1"/>
                          </a:solidFill>
                          <a:effectLst/>
                          <a:latin typeface="Calibri" panose="020F0502020204030204" pitchFamily="34" charset="0"/>
                        </a:rPr>
                        <a:t>5</a:t>
                      </a:r>
                    </a:p>
                  </a:txBody>
                  <a:tcPr marL="9525" marR="9525" marT="9525" marB="0" anchor="b"/>
                </a:tc>
                <a:extLst>
                  <a:ext uri="{0D108BD9-81ED-4DB2-BD59-A6C34878D82A}">
                    <a16:rowId xmlns:a16="http://schemas.microsoft.com/office/drawing/2014/main" xmlns="" val="10009"/>
                  </a:ext>
                </a:extLst>
              </a:tr>
              <a:tr h="433722">
                <a:tc>
                  <a:txBody>
                    <a:bodyPr/>
                    <a:lstStyle/>
                    <a:p>
                      <a:pPr algn="r">
                        <a:spcAft>
                          <a:spcPts val="0"/>
                        </a:spcAft>
                      </a:pPr>
                      <a:r>
                        <a:rPr lang="pl-PL" sz="2800" b="1" i="1" dirty="0">
                          <a:effectLst/>
                        </a:rPr>
                        <a:t>Suma</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1" i="1" u="none" strike="noStrike" dirty="0">
                          <a:effectLst/>
                        </a:rPr>
                        <a:t>2356</a:t>
                      </a:r>
                      <a:endParaRPr lang="pl-PL" sz="2800" b="1" i="1"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1" i="1" u="none" strike="noStrike" dirty="0">
                          <a:solidFill>
                            <a:schemeClr val="bg1"/>
                          </a:solidFill>
                          <a:effectLst/>
                          <a:latin typeface="Calibri" panose="020F0502020204030204" pitchFamily="34" charset="0"/>
                        </a:rPr>
                        <a:t>2041</a:t>
                      </a:r>
                    </a:p>
                  </a:txBody>
                  <a:tcPr marL="9525" marR="9525" marT="9525" marB="0" anchor="b"/>
                </a:tc>
                <a:tc>
                  <a:txBody>
                    <a:bodyPr/>
                    <a:lstStyle/>
                    <a:p>
                      <a:pPr algn="ctr" fontAlgn="b"/>
                      <a:r>
                        <a:rPr lang="pl-PL" sz="2800" b="1" i="1" u="none" strike="noStrike" dirty="0">
                          <a:solidFill>
                            <a:srgbClr val="FF0000"/>
                          </a:solidFill>
                          <a:effectLst/>
                          <a:latin typeface="Calibri" panose="020F0502020204030204" pitchFamily="34" charset="0"/>
                        </a:rPr>
                        <a:t>-315</a:t>
                      </a:r>
                    </a:p>
                  </a:txBody>
                  <a:tcPr marL="9525" marR="9525" marT="9525" marB="0" anchor="b"/>
                </a:tc>
                <a:extLst>
                  <a:ext uri="{0D108BD9-81ED-4DB2-BD59-A6C34878D82A}">
                    <a16:rowId xmlns:a16="http://schemas.microsoft.com/office/drawing/2014/main" xmlns="" val="10010"/>
                  </a:ext>
                </a:extLst>
              </a:tr>
            </a:tbl>
          </a:graphicData>
        </a:graphic>
      </p:graphicFrame>
      <p:sp>
        <p:nvSpPr>
          <p:cNvPr id="4" name="Prostokąt 3"/>
          <p:cNvSpPr/>
          <p:nvPr/>
        </p:nvSpPr>
        <p:spPr>
          <a:xfrm>
            <a:off x="3770912" y="6488668"/>
            <a:ext cx="8421088" cy="369332"/>
          </a:xfrm>
          <a:prstGeom prst="rect">
            <a:avLst/>
          </a:prstGeom>
        </p:spPr>
        <p:txBody>
          <a:bodyPr wrap="none">
            <a:spAutoFit/>
          </a:bodyPr>
          <a:lstStyle/>
          <a:p>
            <a:r>
              <a:rPr lang="pl-PL" dirty="0">
                <a:solidFill>
                  <a:srgbClr val="FFFF00"/>
                </a:solidFill>
              </a:rPr>
              <a:t>* Dane opracowane na podstawie SIO z dnia 30 września 2024 r. oraz Ewidencji ludności</a:t>
            </a:r>
          </a:p>
        </p:txBody>
      </p:sp>
    </p:spTree>
    <p:extLst>
      <p:ext uri="{BB962C8B-B14F-4D97-AF65-F5344CB8AC3E}">
        <p14:creationId xmlns:p14="http://schemas.microsoft.com/office/powerpoint/2010/main" val="26133879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91778" y="168784"/>
            <a:ext cx="11808542" cy="1520103"/>
          </a:xfrm>
        </p:spPr>
        <p:txBody>
          <a:bodyPr>
            <a:noAutofit/>
          </a:bodyPr>
          <a:lstStyle/>
          <a:p>
            <a:pPr algn="ctr"/>
            <a:r>
              <a:rPr lang="pl-PL" dirty="0">
                <a:latin typeface="+mn-lt"/>
              </a:rPr>
              <a:t>Dzieci zamieszkałe w gminie Sulechów</a:t>
            </a:r>
            <a:br>
              <a:rPr lang="pl-PL" dirty="0">
                <a:latin typeface="+mn-lt"/>
              </a:rPr>
            </a:br>
            <a:r>
              <a:rPr lang="pl-PL" dirty="0">
                <a:latin typeface="+mn-lt"/>
              </a:rPr>
              <a:t>mogą korzystać</a:t>
            </a:r>
            <a:br>
              <a:rPr lang="pl-PL" dirty="0">
                <a:latin typeface="+mn-lt"/>
              </a:rPr>
            </a:br>
            <a:r>
              <a:rPr lang="pl-PL" dirty="0">
                <a:latin typeface="+mn-lt"/>
              </a:rPr>
              <a:t>z </a:t>
            </a:r>
            <a:r>
              <a:rPr lang="pl-PL" b="1" dirty="0">
                <a:latin typeface="+mn-lt"/>
              </a:rPr>
              <a:t>wychowania przedszkolnego</a:t>
            </a:r>
            <a:r>
              <a:rPr lang="pl-PL" dirty="0">
                <a:latin typeface="+mn-lt"/>
              </a:rPr>
              <a:t> w:</a:t>
            </a:r>
          </a:p>
        </p:txBody>
      </p:sp>
      <p:sp>
        <p:nvSpPr>
          <p:cNvPr id="3" name="Symbol zastępczy zawartości 2"/>
          <p:cNvSpPr>
            <a:spLocks noGrp="1"/>
          </p:cNvSpPr>
          <p:nvPr>
            <p:ph idx="1"/>
          </p:nvPr>
        </p:nvSpPr>
        <p:spPr>
          <a:xfrm>
            <a:off x="1041972" y="1688888"/>
            <a:ext cx="10523952" cy="5107328"/>
          </a:xfrm>
        </p:spPr>
        <p:txBody>
          <a:bodyPr>
            <a:normAutofit fontScale="92500" lnSpcReduction="20000"/>
          </a:bodyPr>
          <a:lstStyle/>
          <a:p>
            <a:pPr>
              <a:buFont typeface="Wingdings" panose="05000000000000000000" pitchFamily="2" charset="2"/>
              <a:buChar char="q"/>
            </a:pPr>
            <a:r>
              <a:rPr lang="pl-PL" dirty="0"/>
              <a:t> </a:t>
            </a:r>
            <a:r>
              <a:rPr lang="pl-PL" sz="2600" dirty="0"/>
              <a:t>3 publicznych przedszkolach:</a:t>
            </a:r>
          </a:p>
          <a:p>
            <a:pPr marL="720000" indent="-342900">
              <a:buFont typeface="Wingdings" panose="05000000000000000000" pitchFamily="2" charset="2"/>
              <a:buChar char="ü"/>
            </a:pPr>
            <a:r>
              <a:rPr lang="pl-PL" sz="2600" dirty="0"/>
              <a:t> Przedszkole nr 5 w Sulechowie</a:t>
            </a:r>
          </a:p>
          <a:p>
            <a:pPr marL="720000" indent="-342900">
              <a:buFont typeface="Wingdings" panose="05000000000000000000" pitchFamily="2" charset="2"/>
              <a:buChar char="ü"/>
            </a:pPr>
            <a:r>
              <a:rPr lang="pl-PL" sz="2600" dirty="0"/>
              <a:t> Przedszkole nr 6 „Tęczowa Szóstka” w Sulechowie</a:t>
            </a:r>
          </a:p>
          <a:p>
            <a:pPr marL="720000" indent="-342900">
              <a:buFont typeface="Wingdings" panose="05000000000000000000" pitchFamily="2" charset="2"/>
              <a:buChar char="ü"/>
            </a:pPr>
            <a:r>
              <a:rPr lang="pl-PL" sz="2600" dirty="0"/>
              <a:t> Przedszkole nr 7 „Pod Muchomorkiem” w Sulechowie</a:t>
            </a:r>
          </a:p>
          <a:p>
            <a:pPr>
              <a:buFont typeface="Wingdings" panose="05000000000000000000" pitchFamily="2" charset="2"/>
              <a:buChar char="q"/>
            </a:pPr>
            <a:r>
              <a:rPr lang="pl-PL" sz="2600" dirty="0"/>
              <a:t> 7 oddziałach przedszkolnych przy szkołach podstawowych:</a:t>
            </a:r>
          </a:p>
          <a:p>
            <a:pPr marL="540000">
              <a:buFont typeface="Wingdings" panose="05000000000000000000" pitchFamily="2" charset="2"/>
              <a:buChar char="ü"/>
            </a:pPr>
            <a:r>
              <a:rPr lang="pl-PL" sz="2600" dirty="0"/>
              <a:t> 2 na terenie miejskim (brak oddziału w SP2)</a:t>
            </a:r>
          </a:p>
          <a:p>
            <a:pPr marL="540000">
              <a:buFont typeface="Wingdings" panose="05000000000000000000" pitchFamily="2" charset="2"/>
              <a:buChar char="ü"/>
            </a:pPr>
            <a:r>
              <a:rPr lang="pl-PL" sz="2600" dirty="0"/>
              <a:t> 5 na terenie wiejskim</a:t>
            </a:r>
          </a:p>
          <a:p>
            <a:pPr>
              <a:spcBef>
                <a:spcPts val="1200"/>
              </a:spcBef>
              <a:buFont typeface="Wingdings" panose="05000000000000000000" pitchFamily="2" charset="2"/>
              <a:buChar char="q"/>
            </a:pPr>
            <a:r>
              <a:rPr lang="pl-PL" sz="2600" dirty="0"/>
              <a:t> 3 niepublicznych przedszkolach:</a:t>
            </a:r>
          </a:p>
          <a:p>
            <a:pPr marL="720000">
              <a:buFont typeface="Wingdings" panose="05000000000000000000" pitchFamily="2" charset="2"/>
              <a:buChar char="ü"/>
            </a:pPr>
            <a:r>
              <a:rPr lang="pl-PL" sz="2600" dirty="0"/>
              <a:t> Niepubliczne </a:t>
            </a:r>
            <a:r>
              <a:rPr lang="pl-PL" sz="2600" dirty="0">
                <a:solidFill>
                  <a:prstClr val="white"/>
                </a:solidFill>
              </a:rPr>
              <a:t>Przedszkole </a:t>
            </a:r>
            <a:r>
              <a:rPr lang="pl-PL" sz="2600" dirty="0"/>
              <a:t>„DOBRA WRÓŻKA”</a:t>
            </a:r>
          </a:p>
          <a:p>
            <a:pPr marL="720000">
              <a:buFont typeface="Wingdings" panose="05000000000000000000" pitchFamily="2" charset="2"/>
              <a:buChar char="ü"/>
            </a:pPr>
            <a:r>
              <a:rPr lang="pl-PL" sz="2600" dirty="0"/>
              <a:t> Niepubliczne </a:t>
            </a:r>
            <a:r>
              <a:rPr lang="pl-PL" sz="2600" dirty="0">
                <a:solidFill>
                  <a:prstClr val="white"/>
                </a:solidFill>
              </a:rPr>
              <a:t>Przedszkole </a:t>
            </a:r>
            <a:r>
              <a:rPr lang="pl-PL" sz="2600" dirty="0"/>
              <a:t>„</a:t>
            </a:r>
            <a:r>
              <a:rPr lang="pl-PL" sz="2600" dirty="0">
                <a:effectLst/>
              </a:rPr>
              <a:t>GUCIO”</a:t>
            </a:r>
          </a:p>
          <a:p>
            <a:pPr marL="720000">
              <a:buFont typeface="Wingdings" panose="05000000000000000000" pitchFamily="2" charset="2"/>
              <a:buChar char="ü"/>
            </a:pPr>
            <a:r>
              <a:rPr lang="pl-PL" sz="2600" dirty="0"/>
              <a:t> Niepubliczne </a:t>
            </a:r>
            <a:r>
              <a:rPr lang="pl-PL" sz="2600" dirty="0">
                <a:solidFill>
                  <a:prstClr val="white"/>
                </a:solidFill>
              </a:rPr>
              <a:t>Przedszkole </a:t>
            </a:r>
            <a:r>
              <a:rPr lang="pl-PL" sz="2600" dirty="0">
                <a:effectLst/>
              </a:rPr>
              <a:t>Słoneczka z oddziałem integracyjnym</a:t>
            </a:r>
            <a:endParaRPr lang="pl-PL" sz="2600" dirty="0"/>
          </a:p>
        </p:txBody>
      </p:sp>
    </p:spTree>
    <p:extLst>
      <p:ext uri="{BB962C8B-B14F-4D97-AF65-F5344CB8AC3E}">
        <p14:creationId xmlns:p14="http://schemas.microsoft.com/office/powerpoint/2010/main" val="4084677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tekstu 4"/>
          <p:cNvSpPr>
            <a:spLocks noGrp="1"/>
          </p:cNvSpPr>
          <p:nvPr>
            <p:ph type="body" idx="1"/>
          </p:nvPr>
        </p:nvSpPr>
        <p:spPr>
          <a:xfrm>
            <a:off x="418280" y="0"/>
            <a:ext cx="5441746" cy="1879803"/>
          </a:xfrm>
        </p:spPr>
        <p:txBody>
          <a:bodyPr anchor="ctr" anchorCtr="0">
            <a:normAutofit lnSpcReduction="10000"/>
          </a:bodyPr>
          <a:lstStyle/>
          <a:p>
            <a:pPr algn="ctr">
              <a:spcBef>
                <a:spcPts val="0"/>
              </a:spcBef>
              <a:spcAft>
                <a:spcPts val="0"/>
              </a:spcAft>
            </a:pPr>
            <a:r>
              <a:rPr lang="pl-PL" sz="3200" dirty="0"/>
              <a:t>Udział % dzieci</a:t>
            </a:r>
          </a:p>
          <a:p>
            <a:pPr algn="ctr">
              <a:spcBef>
                <a:spcPts val="0"/>
              </a:spcBef>
              <a:spcAft>
                <a:spcPts val="0"/>
              </a:spcAft>
            </a:pPr>
            <a:r>
              <a:rPr lang="pl-PL" sz="3200" dirty="0"/>
              <a:t>w przedszkolach publicznych</a:t>
            </a:r>
          </a:p>
          <a:p>
            <a:pPr algn="ctr">
              <a:spcBef>
                <a:spcPts val="0"/>
              </a:spcBef>
              <a:spcAft>
                <a:spcPts val="0"/>
              </a:spcAft>
            </a:pPr>
            <a:r>
              <a:rPr lang="pl-PL" sz="3200" dirty="0"/>
              <a:t>i oddziałach przedszkolnych</a:t>
            </a:r>
          </a:p>
          <a:p>
            <a:pPr algn="ctr">
              <a:spcBef>
                <a:spcPts val="0"/>
              </a:spcBef>
              <a:spcAft>
                <a:spcPts val="0"/>
              </a:spcAft>
            </a:pPr>
            <a:r>
              <a:rPr lang="pl-PL" sz="3200" dirty="0"/>
              <a:t>w roku szkolnym 2024/2025*</a:t>
            </a:r>
          </a:p>
        </p:txBody>
      </p:sp>
      <p:graphicFrame>
        <p:nvGraphicFramePr>
          <p:cNvPr id="9" name="Symbol zastępczy zawartości 8"/>
          <p:cNvGraphicFramePr>
            <a:graphicFrameLocks noGrp="1"/>
          </p:cNvGraphicFramePr>
          <p:nvPr>
            <p:ph sz="half" idx="2"/>
            <p:extLst>
              <p:ext uri="{D42A27DB-BD31-4B8C-83A1-F6EECF244321}">
                <p14:modId xmlns:p14="http://schemas.microsoft.com/office/powerpoint/2010/main" val="2261369591"/>
              </p:ext>
            </p:extLst>
          </p:nvPr>
        </p:nvGraphicFramePr>
        <p:xfrm>
          <a:off x="165099" y="2102310"/>
          <a:ext cx="5461001" cy="4277032"/>
        </p:xfrm>
        <a:graphic>
          <a:graphicData uri="http://schemas.openxmlformats.org/drawingml/2006/chart">
            <c:chart xmlns:c="http://schemas.openxmlformats.org/drawingml/2006/chart" xmlns:r="http://schemas.openxmlformats.org/officeDocument/2006/relationships" r:id="rId2"/>
          </a:graphicData>
        </a:graphic>
      </p:graphicFrame>
      <p:sp>
        <p:nvSpPr>
          <p:cNvPr id="7" name="Symbol zastępczy tekstu 6"/>
          <p:cNvSpPr>
            <a:spLocks noGrp="1"/>
          </p:cNvSpPr>
          <p:nvPr>
            <p:ph type="body" sz="quarter" idx="3"/>
          </p:nvPr>
        </p:nvSpPr>
        <p:spPr>
          <a:xfrm>
            <a:off x="6061792" y="93356"/>
            <a:ext cx="5928442" cy="1879803"/>
          </a:xfrm>
        </p:spPr>
        <p:txBody>
          <a:bodyPr>
            <a:noAutofit/>
          </a:bodyPr>
          <a:lstStyle/>
          <a:p>
            <a:pPr algn="ctr">
              <a:spcBef>
                <a:spcPts val="0"/>
              </a:spcBef>
              <a:spcAft>
                <a:spcPts val="0"/>
              </a:spcAft>
            </a:pPr>
            <a:r>
              <a:rPr lang="pl-PL" sz="3200" dirty="0"/>
              <a:t>Liczba dzieci</a:t>
            </a:r>
          </a:p>
          <a:p>
            <a:pPr algn="ctr">
              <a:spcBef>
                <a:spcPts val="0"/>
              </a:spcBef>
              <a:spcAft>
                <a:spcPts val="0"/>
              </a:spcAft>
            </a:pPr>
            <a:r>
              <a:rPr lang="pl-PL" sz="3200" dirty="0"/>
              <a:t>w przedszkolach publicznych</a:t>
            </a:r>
          </a:p>
          <a:p>
            <a:pPr algn="ctr">
              <a:spcBef>
                <a:spcPts val="0"/>
              </a:spcBef>
              <a:spcAft>
                <a:spcPts val="0"/>
              </a:spcAft>
            </a:pPr>
            <a:r>
              <a:rPr lang="pl-PL" sz="3200" dirty="0"/>
              <a:t>i oddziałach przedszkolnych</a:t>
            </a:r>
          </a:p>
          <a:p>
            <a:pPr algn="ctr">
              <a:spcBef>
                <a:spcPts val="0"/>
              </a:spcBef>
              <a:spcAft>
                <a:spcPts val="0"/>
              </a:spcAft>
            </a:pPr>
            <a:r>
              <a:rPr lang="pl-PL" sz="3200" dirty="0"/>
              <a:t>w roku szkolnym 2024/2025*</a:t>
            </a:r>
          </a:p>
        </p:txBody>
      </p:sp>
      <p:graphicFrame>
        <p:nvGraphicFramePr>
          <p:cNvPr id="10" name="Symbol zastępczy zawartości 9"/>
          <p:cNvGraphicFramePr>
            <a:graphicFrameLocks noGrp="1"/>
          </p:cNvGraphicFramePr>
          <p:nvPr>
            <p:ph sz="quarter" idx="4"/>
            <p:extLst>
              <p:ext uri="{D42A27DB-BD31-4B8C-83A1-F6EECF244321}">
                <p14:modId xmlns:p14="http://schemas.microsoft.com/office/powerpoint/2010/main" val="3496191792"/>
              </p:ext>
            </p:extLst>
          </p:nvPr>
        </p:nvGraphicFramePr>
        <p:xfrm>
          <a:off x="5626100" y="2110396"/>
          <a:ext cx="6565900" cy="4459339"/>
        </p:xfrm>
        <a:graphic>
          <a:graphicData uri="http://schemas.openxmlformats.org/drawingml/2006/chart">
            <c:chart xmlns:c="http://schemas.openxmlformats.org/drawingml/2006/chart" xmlns:r="http://schemas.openxmlformats.org/officeDocument/2006/relationships" r:id="rId3"/>
          </a:graphicData>
        </a:graphic>
      </p:graphicFrame>
      <p:sp>
        <p:nvSpPr>
          <p:cNvPr id="6" name="Prostokąt 5"/>
          <p:cNvSpPr/>
          <p:nvPr/>
        </p:nvSpPr>
        <p:spPr>
          <a:xfrm>
            <a:off x="8099743" y="6569735"/>
            <a:ext cx="4092257" cy="30777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400" dirty="0">
                <a:solidFill>
                  <a:srgbClr val="FFFF00"/>
                </a:solidFill>
              </a:rPr>
              <a:t>* Dane SIO na dzień 30 września 2024 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tekstu 4"/>
          <p:cNvSpPr>
            <a:spLocks noGrp="1"/>
          </p:cNvSpPr>
          <p:nvPr>
            <p:ph type="body" idx="1"/>
          </p:nvPr>
        </p:nvSpPr>
        <p:spPr>
          <a:xfrm>
            <a:off x="1665227" y="-21223"/>
            <a:ext cx="8861545" cy="1435101"/>
          </a:xfrm>
        </p:spPr>
        <p:txBody>
          <a:bodyPr anchor="ctr" anchorCtr="0">
            <a:normAutofit fontScale="85000" lnSpcReduction="10000"/>
          </a:bodyPr>
          <a:lstStyle/>
          <a:p>
            <a:pPr algn="ctr"/>
            <a:r>
              <a:rPr lang="pl-PL" sz="4000" b="1" dirty="0"/>
              <a:t>Liczba dzieci w przedszkolach zlokalizowanych na terenie gminy w roku szkolnym 2024/2025*</a:t>
            </a:r>
          </a:p>
        </p:txBody>
      </p:sp>
      <p:graphicFrame>
        <p:nvGraphicFramePr>
          <p:cNvPr id="9" name="Symbol zastępczy zawartości 8"/>
          <p:cNvGraphicFramePr>
            <a:graphicFrameLocks noGrp="1"/>
          </p:cNvGraphicFramePr>
          <p:nvPr>
            <p:ph sz="half" idx="2"/>
            <p:extLst>
              <p:ext uri="{D42A27DB-BD31-4B8C-83A1-F6EECF244321}">
                <p14:modId xmlns:p14="http://schemas.microsoft.com/office/powerpoint/2010/main" val="2626989221"/>
              </p:ext>
            </p:extLst>
          </p:nvPr>
        </p:nvGraphicFramePr>
        <p:xfrm>
          <a:off x="284725" y="884655"/>
          <a:ext cx="11907275" cy="5973345"/>
        </p:xfrm>
        <a:graphic>
          <a:graphicData uri="http://schemas.openxmlformats.org/drawingml/2006/chart">
            <c:chart xmlns:c="http://schemas.openxmlformats.org/drawingml/2006/chart" xmlns:r="http://schemas.openxmlformats.org/officeDocument/2006/relationships" r:id="rId2"/>
          </a:graphicData>
        </a:graphic>
      </p:graphicFrame>
      <p:sp>
        <p:nvSpPr>
          <p:cNvPr id="4" name="Prostokąt 3"/>
          <p:cNvSpPr/>
          <p:nvPr/>
        </p:nvSpPr>
        <p:spPr>
          <a:xfrm>
            <a:off x="8426245" y="6519446"/>
            <a:ext cx="3605472"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solidFill>
                  <a:srgbClr val="FFFF00"/>
                </a:solidFill>
              </a:rPr>
              <a:t>* Dane SIO na dzień 30 września 2024 r</a:t>
            </a:r>
            <a:r>
              <a:rPr lang="pl-PL" sz="1600" dirty="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48466" y="225834"/>
            <a:ext cx="10647467" cy="2239147"/>
          </a:xfrm>
        </p:spPr>
        <p:txBody>
          <a:bodyPr>
            <a:noAutofit/>
          </a:bodyPr>
          <a:lstStyle/>
          <a:p>
            <a:pPr algn="ctr"/>
            <a:r>
              <a:rPr lang="pl-PL" b="1" dirty="0">
                <a:latin typeface="+mn-lt"/>
              </a:rPr>
              <a:t>Ilość dzieci z Ukrainy</a:t>
            </a:r>
            <a:br>
              <a:rPr lang="pl-PL" b="1" dirty="0">
                <a:latin typeface="+mn-lt"/>
              </a:rPr>
            </a:br>
            <a:r>
              <a:rPr lang="pl-PL" b="1" dirty="0">
                <a:latin typeface="+mn-lt"/>
              </a:rPr>
              <a:t>uczęszczających w roku szkolnym 2024/2025 do </a:t>
            </a:r>
            <a:r>
              <a:rPr lang="pl-PL" b="1" dirty="0">
                <a:solidFill>
                  <a:schemeClr val="tx2">
                    <a:lumMod val="75000"/>
                  </a:schemeClr>
                </a:solidFill>
                <a:latin typeface="+mn-lt"/>
              </a:rPr>
              <a:t>przedszkoli</a:t>
            </a:r>
            <a:r>
              <a:rPr lang="pl-PL" b="1" dirty="0">
                <a:latin typeface="+mn-lt"/>
              </a:rPr>
              <a:t/>
            </a:r>
            <a:br>
              <a:rPr lang="pl-PL" b="1" dirty="0">
                <a:latin typeface="+mn-lt"/>
              </a:rPr>
            </a:br>
            <a:r>
              <a:rPr lang="pl-PL" b="1" dirty="0">
                <a:latin typeface="+mn-lt"/>
              </a:rPr>
              <a:t>funkcjonujących na ternie gminy Sulechów</a:t>
            </a:r>
          </a:p>
        </p:txBody>
      </p:sp>
      <p:graphicFrame>
        <p:nvGraphicFramePr>
          <p:cNvPr id="8" name="Symbol zastępczy zawartości 7"/>
          <p:cNvGraphicFramePr>
            <a:graphicFrameLocks noGrp="1"/>
          </p:cNvGraphicFramePr>
          <p:nvPr>
            <p:ph sz="half" idx="2"/>
            <p:extLst>
              <p:ext uri="{D42A27DB-BD31-4B8C-83A1-F6EECF244321}">
                <p14:modId xmlns:p14="http://schemas.microsoft.com/office/powerpoint/2010/main" val="3739075755"/>
              </p:ext>
            </p:extLst>
          </p:nvPr>
        </p:nvGraphicFramePr>
        <p:xfrm>
          <a:off x="1222092" y="2809111"/>
          <a:ext cx="10124334" cy="3541395"/>
        </p:xfrm>
        <a:graphic>
          <a:graphicData uri="http://schemas.openxmlformats.org/drawingml/2006/table">
            <a:tbl>
              <a:tblPr firstRow="1" bandRow="1">
                <a:tableStyleId>{00A15C55-8517-42AA-B614-E9B94910E393}</a:tableStyleId>
              </a:tblPr>
              <a:tblGrid>
                <a:gridCol w="8187379">
                  <a:extLst>
                    <a:ext uri="{9D8B030D-6E8A-4147-A177-3AD203B41FA5}">
                      <a16:colId xmlns:a16="http://schemas.microsoft.com/office/drawing/2014/main" xmlns="" val="20000"/>
                    </a:ext>
                  </a:extLst>
                </a:gridCol>
                <a:gridCol w="1936955">
                  <a:extLst>
                    <a:ext uri="{9D8B030D-6E8A-4147-A177-3AD203B41FA5}">
                      <a16:colId xmlns:a16="http://schemas.microsoft.com/office/drawing/2014/main" xmlns="" val="20001"/>
                    </a:ext>
                  </a:extLst>
                </a:gridCol>
              </a:tblGrid>
              <a:tr h="208443">
                <a:tc>
                  <a:txBody>
                    <a:bodyPr/>
                    <a:lstStyle/>
                    <a:p>
                      <a:pPr algn="ctr"/>
                      <a:r>
                        <a:rPr lang="pl-PL" sz="2400" dirty="0"/>
                        <a:t>Przedszkole/Oddział Przedszkolny</a:t>
                      </a:r>
                    </a:p>
                  </a:txBody>
                  <a:tcPr anchor="ctr"/>
                </a:tc>
                <a:tc>
                  <a:txBody>
                    <a:bodyPr/>
                    <a:lstStyle/>
                    <a:p>
                      <a:pPr algn="ctr"/>
                      <a:r>
                        <a:rPr lang="pl-PL" sz="2400" dirty="0"/>
                        <a:t>Liczba dzieci</a:t>
                      </a:r>
                    </a:p>
                  </a:txBody>
                  <a:tcPr anchor="ctr"/>
                </a:tc>
                <a:extLst>
                  <a:ext uri="{0D108BD9-81ED-4DB2-BD59-A6C34878D82A}">
                    <a16:rowId xmlns:a16="http://schemas.microsoft.com/office/drawing/2014/main" xmlns="" val="10000"/>
                  </a:ext>
                </a:extLst>
              </a:tr>
              <a:tr h="370840">
                <a:tc>
                  <a:txBody>
                    <a:bodyPr/>
                    <a:lstStyle/>
                    <a:p>
                      <a:pPr algn="l" fontAlgn="b"/>
                      <a:r>
                        <a:rPr lang="pl-PL" sz="2400" b="0" i="0" u="none" strike="noStrike" dirty="0">
                          <a:solidFill>
                            <a:srgbClr val="000000"/>
                          </a:solidFill>
                          <a:effectLst/>
                          <a:latin typeface="Calibri" panose="020F0502020204030204" pitchFamily="34" charset="0"/>
                        </a:rPr>
                        <a:t> Przedszkole nr 6 „Tęczowa Szóstka” w Sulechowie</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4</a:t>
                      </a:r>
                    </a:p>
                  </a:txBody>
                  <a:tcPr marL="9525" marR="9525" marT="9525" marB="0" anchor="ctr"/>
                </a:tc>
                <a:extLst>
                  <a:ext uri="{0D108BD9-81ED-4DB2-BD59-A6C34878D82A}">
                    <a16:rowId xmlns:a16="http://schemas.microsoft.com/office/drawing/2014/main" xmlns="" val="10001"/>
                  </a:ext>
                </a:extLst>
              </a:tr>
              <a:tr h="370840">
                <a:tc>
                  <a:txBody>
                    <a:bodyPr/>
                    <a:lstStyle/>
                    <a:p>
                      <a:pPr algn="l" fontAlgn="b"/>
                      <a:r>
                        <a:rPr lang="pl-PL" sz="2400" b="0" i="0" u="none" strike="noStrike" dirty="0">
                          <a:solidFill>
                            <a:srgbClr val="000000"/>
                          </a:solidFill>
                          <a:effectLst/>
                          <a:latin typeface="Calibri" panose="020F0502020204030204" pitchFamily="34" charset="0"/>
                        </a:rPr>
                        <a:t> Przedszkole nr 7 Pod</a:t>
                      </a:r>
                      <a:r>
                        <a:rPr lang="pl-PL" sz="2400" b="0" i="0" u="none" strike="noStrike" baseline="0" dirty="0">
                          <a:solidFill>
                            <a:srgbClr val="000000"/>
                          </a:solidFill>
                          <a:effectLst/>
                          <a:latin typeface="Calibri" panose="020F0502020204030204" pitchFamily="34" charset="0"/>
                        </a:rPr>
                        <a:t> Muchomorkiem” </a:t>
                      </a:r>
                      <a:r>
                        <a:rPr lang="pl-PL" sz="2400" b="0" i="0" u="none" strike="noStrike" dirty="0">
                          <a:solidFill>
                            <a:srgbClr val="000000"/>
                          </a:solidFill>
                          <a:effectLst/>
                          <a:latin typeface="Calibri" panose="020F0502020204030204" pitchFamily="34" charset="0"/>
                        </a:rPr>
                        <a:t>w Sulechowie</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xmlns="" val="10002"/>
                  </a:ext>
                </a:extLst>
              </a:tr>
              <a:tr h="370840">
                <a:tc>
                  <a:txBody>
                    <a:bodyPr/>
                    <a:lstStyle/>
                    <a:p>
                      <a:pPr algn="l" fontAlgn="b"/>
                      <a:r>
                        <a:rPr lang="pl-PL" sz="2400" b="0" i="0" u="none" strike="noStrike" dirty="0">
                          <a:solidFill>
                            <a:srgbClr val="000000"/>
                          </a:solidFill>
                          <a:effectLst/>
                          <a:latin typeface="Calibri" panose="020F0502020204030204" pitchFamily="34" charset="0"/>
                        </a:rPr>
                        <a:t> Szkoła Podstawowa nr 3 im. Janusza Kusocińskiego w Sulechowie</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3</a:t>
                      </a:r>
                    </a:p>
                  </a:txBody>
                  <a:tcPr marL="9525" marR="9525" marT="9525" marB="0" anchor="ctr"/>
                </a:tc>
                <a:extLst>
                  <a:ext uri="{0D108BD9-81ED-4DB2-BD59-A6C34878D82A}">
                    <a16:rowId xmlns:a16="http://schemas.microsoft.com/office/drawing/2014/main" xmlns="" val="10003"/>
                  </a:ext>
                </a:extLst>
              </a:tr>
              <a:tr h="370840">
                <a:tc>
                  <a:txBody>
                    <a:bodyPr/>
                    <a:lstStyle/>
                    <a:p>
                      <a:pPr algn="l" fontAlgn="b"/>
                      <a:r>
                        <a:rPr lang="pl-PL" sz="2400" b="0" i="0" u="none" strike="noStrike" dirty="0">
                          <a:solidFill>
                            <a:srgbClr val="000000"/>
                          </a:solidFill>
                          <a:effectLst/>
                          <a:latin typeface="Calibri" panose="020F0502020204030204" pitchFamily="34" charset="0"/>
                        </a:rPr>
                        <a:t> Szkoła Podstawowa im. Melchiora</a:t>
                      </a:r>
                      <a:r>
                        <a:rPr lang="pl-PL" sz="2400" b="0" i="0" u="none" strike="noStrike" baseline="0" dirty="0">
                          <a:solidFill>
                            <a:srgbClr val="000000"/>
                          </a:solidFill>
                          <a:effectLst/>
                          <a:latin typeface="Calibri" panose="020F0502020204030204" pitchFamily="34" charset="0"/>
                        </a:rPr>
                        <a:t> </a:t>
                      </a:r>
                      <a:r>
                        <a:rPr lang="pl-PL" sz="2400" b="0" i="0" u="none" strike="noStrike" dirty="0">
                          <a:solidFill>
                            <a:srgbClr val="000000"/>
                          </a:solidFill>
                          <a:effectLst/>
                          <a:latin typeface="Calibri" panose="020F0502020204030204" pitchFamily="34" charset="0"/>
                        </a:rPr>
                        <a:t>Wańkowicza w Cigacicach</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3</a:t>
                      </a:r>
                    </a:p>
                  </a:txBody>
                  <a:tcPr marL="9525" marR="9525" marT="9525" marB="0" anchor="ctr"/>
                </a:tc>
                <a:extLst>
                  <a:ext uri="{0D108BD9-81ED-4DB2-BD59-A6C34878D82A}">
                    <a16:rowId xmlns:a16="http://schemas.microsoft.com/office/drawing/2014/main" xmlns="" val="10004"/>
                  </a:ext>
                </a:extLst>
              </a:tr>
              <a:tr h="370840">
                <a:tc>
                  <a:txBody>
                    <a:bodyPr/>
                    <a:lstStyle/>
                    <a:p>
                      <a:pPr algn="l" fontAlgn="b"/>
                      <a:r>
                        <a:rPr lang="pl-PL" sz="2400" b="0" i="0" u="none" strike="noStrike" dirty="0">
                          <a:solidFill>
                            <a:srgbClr val="000000"/>
                          </a:solidFill>
                          <a:effectLst/>
                          <a:latin typeface="Calibri" panose="020F0502020204030204" pitchFamily="34" charset="0"/>
                        </a:rPr>
                        <a:t> Niepubliczne</a:t>
                      </a:r>
                      <a:r>
                        <a:rPr lang="pl-PL" sz="2400" b="0" i="0" u="none" strike="noStrike" baseline="0" dirty="0">
                          <a:solidFill>
                            <a:srgbClr val="000000"/>
                          </a:solidFill>
                          <a:effectLst/>
                          <a:latin typeface="Calibri" panose="020F0502020204030204" pitchFamily="34" charset="0"/>
                        </a:rPr>
                        <a:t> </a:t>
                      </a:r>
                      <a:r>
                        <a:rPr lang="pl-PL" sz="2400" b="0" i="0" u="none" strike="noStrike" dirty="0">
                          <a:solidFill>
                            <a:srgbClr val="000000"/>
                          </a:solidFill>
                          <a:effectLst/>
                          <a:latin typeface="Calibri" panose="020F0502020204030204" pitchFamily="34" charset="0"/>
                        </a:rPr>
                        <a:t>Przedszkole</a:t>
                      </a:r>
                      <a:r>
                        <a:rPr lang="pl-PL" sz="2400" b="0" i="0" u="none" strike="noStrike" baseline="0" dirty="0">
                          <a:solidFill>
                            <a:srgbClr val="000000"/>
                          </a:solidFill>
                          <a:effectLst/>
                          <a:latin typeface="Calibri" panose="020F0502020204030204" pitchFamily="34" charset="0"/>
                        </a:rPr>
                        <a:t> </a:t>
                      </a:r>
                      <a:r>
                        <a:rPr lang="pl-PL" sz="2400" b="0" i="0" u="none" strike="noStrike" dirty="0">
                          <a:solidFill>
                            <a:srgbClr val="000000"/>
                          </a:solidFill>
                          <a:effectLst/>
                          <a:latin typeface="Calibri" panose="020F0502020204030204" pitchFamily="34" charset="0"/>
                        </a:rPr>
                        <a:t>„Dobra Wróżka”</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15</a:t>
                      </a:r>
                    </a:p>
                  </a:txBody>
                  <a:tcPr marL="9525" marR="9525" marT="9525" marB="0" anchor="ctr"/>
                </a:tc>
                <a:extLst>
                  <a:ext uri="{0D108BD9-81ED-4DB2-BD59-A6C34878D82A}">
                    <a16:rowId xmlns:a16="http://schemas.microsoft.com/office/drawing/2014/main" xmlns="" val="10005"/>
                  </a:ext>
                </a:extLst>
              </a:tr>
              <a:tr h="370840">
                <a:tc>
                  <a:txBody>
                    <a:bodyPr/>
                    <a:lstStyle/>
                    <a:p>
                      <a:pPr algn="l" fontAlgn="b"/>
                      <a:r>
                        <a:rPr lang="pl-PL" sz="2400" b="0" i="0" u="none" strike="noStrike" dirty="0">
                          <a:solidFill>
                            <a:srgbClr val="000000"/>
                          </a:solidFill>
                          <a:effectLst/>
                          <a:latin typeface="Calibri" panose="020F0502020204030204" pitchFamily="34" charset="0"/>
                        </a:rPr>
                        <a:t> Niepubliczne</a:t>
                      </a:r>
                      <a:r>
                        <a:rPr lang="pl-PL" sz="2400" b="0" i="0" u="none" strike="noStrike" baseline="0" dirty="0">
                          <a:solidFill>
                            <a:srgbClr val="000000"/>
                          </a:solidFill>
                          <a:effectLst/>
                          <a:latin typeface="Calibri" panose="020F0502020204030204" pitchFamily="34" charset="0"/>
                        </a:rPr>
                        <a:t> </a:t>
                      </a:r>
                      <a:r>
                        <a:rPr lang="pl-PL" sz="2400" b="0" i="0" u="none" strike="noStrike" dirty="0">
                          <a:solidFill>
                            <a:srgbClr val="000000"/>
                          </a:solidFill>
                          <a:effectLst/>
                          <a:latin typeface="Calibri" panose="020F0502020204030204" pitchFamily="34" charset="0"/>
                        </a:rPr>
                        <a:t>Przedszkole  „Gucio”</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11</a:t>
                      </a:r>
                    </a:p>
                  </a:txBody>
                  <a:tcPr marL="9525" marR="9525" marT="9525" marB="0" anchor="ctr"/>
                </a:tc>
                <a:extLst>
                  <a:ext uri="{0D108BD9-81ED-4DB2-BD59-A6C34878D82A}">
                    <a16:rowId xmlns:a16="http://schemas.microsoft.com/office/drawing/2014/main" xmlns="" val="10006"/>
                  </a:ext>
                </a:extLst>
              </a:tr>
              <a:tr h="370840">
                <a:tc>
                  <a:txBody>
                    <a:bodyPr/>
                    <a:lstStyle/>
                    <a:p>
                      <a:pPr algn="l" fontAlgn="b"/>
                      <a:r>
                        <a:rPr lang="pl-PL" sz="2400" b="0" i="0" u="none" strike="noStrike" dirty="0">
                          <a:solidFill>
                            <a:srgbClr val="000000"/>
                          </a:solidFill>
                          <a:effectLst/>
                          <a:latin typeface="Calibri" panose="020F0502020204030204" pitchFamily="34" charset="0"/>
                        </a:rPr>
                        <a:t> Niepubliczne</a:t>
                      </a:r>
                      <a:r>
                        <a:rPr lang="pl-PL" sz="2400" b="0" i="0" u="none" strike="noStrike" baseline="0" dirty="0">
                          <a:solidFill>
                            <a:srgbClr val="000000"/>
                          </a:solidFill>
                          <a:effectLst/>
                          <a:latin typeface="Calibri" panose="020F0502020204030204" pitchFamily="34" charset="0"/>
                        </a:rPr>
                        <a:t> </a:t>
                      </a:r>
                      <a:r>
                        <a:rPr lang="pl-PL" sz="2400" b="0" i="0" u="none" strike="noStrike" dirty="0">
                          <a:solidFill>
                            <a:srgbClr val="000000"/>
                          </a:solidFill>
                          <a:effectLst/>
                          <a:latin typeface="Calibri" panose="020F0502020204030204" pitchFamily="34" charset="0"/>
                        </a:rPr>
                        <a:t>Przedszkole Słoneczko z oddziałem integracyjnym</a:t>
                      </a:r>
                    </a:p>
                  </a:txBody>
                  <a:tcPr marL="9525" marR="9525" marT="9525" marB="0" anchor="ctr"/>
                </a:tc>
                <a:tc>
                  <a:txBody>
                    <a:bodyPr/>
                    <a:lstStyle/>
                    <a:p>
                      <a:pPr algn="ctr" fontAlgn="b"/>
                      <a:r>
                        <a:rPr lang="pl-PL" sz="2400" b="0" i="0" u="none" strike="noStrike" dirty="0">
                          <a:solidFill>
                            <a:srgbClr val="000000"/>
                          </a:solidFill>
                          <a:effectLst/>
                          <a:latin typeface="Calibri" panose="020F0502020204030204" pitchFamily="34" charset="0"/>
                        </a:rPr>
                        <a:t>2</a:t>
                      </a:r>
                    </a:p>
                  </a:txBody>
                  <a:tcPr marL="9525" marR="9525" marT="9525" marB="0" anchor="ctr"/>
                </a:tc>
                <a:extLst>
                  <a:ext uri="{0D108BD9-81ED-4DB2-BD59-A6C34878D82A}">
                    <a16:rowId xmlns:a16="http://schemas.microsoft.com/office/drawing/2014/main" xmlns="" val="10007"/>
                  </a:ext>
                </a:extLst>
              </a:tr>
              <a:tr h="370840">
                <a:tc>
                  <a:txBody>
                    <a:bodyPr/>
                    <a:lstStyle/>
                    <a:p>
                      <a:pPr algn="r"/>
                      <a:r>
                        <a:rPr lang="pl-PL" sz="2400" b="1" i="1" dirty="0"/>
                        <a:t>Razem</a:t>
                      </a:r>
                    </a:p>
                  </a:txBody>
                  <a:tcPr anchor="ctr"/>
                </a:tc>
                <a:tc>
                  <a:txBody>
                    <a:bodyPr/>
                    <a:lstStyle/>
                    <a:p>
                      <a:pPr algn="ctr" fontAlgn="b"/>
                      <a:r>
                        <a:rPr lang="pl-PL" sz="2400" b="1" i="1" u="none" strike="noStrike" dirty="0">
                          <a:solidFill>
                            <a:srgbClr val="000000"/>
                          </a:solidFill>
                          <a:effectLst/>
                          <a:latin typeface="Calibri" panose="020F0502020204030204" pitchFamily="34" charset="0"/>
                        </a:rPr>
                        <a:t>39</a:t>
                      </a:r>
                    </a:p>
                  </a:txBody>
                  <a:tcPr marL="9525" marR="9525" marT="9525" marB="0" anchor="ctr"/>
                </a:tc>
                <a:extLst>
                  <a:ext uri="{0D108BD9-81ED-4DB2-BD59-A6C34878D82A}">
                    <a16:rowId xmlns:a16="http://schemas.microsoft.com/office/drawing/2014/main" xmlns="" val="10008"/>
                  </a:ext>
                </a:extLst>
              </a:tr>
            </a:tbl>
          </a:graphicData>
        </a:graphic>
      </p:graphicFrame>
      <p:sp>
        <p:nvSpPr>
          <p:cNvPr id="7" name="Prostokąt 6"/>
          <p:cNvSpPr/>
          <p:nvPr/>
        </p:nvSpPr>
        <p:spPr>
          <a:xfrm>
            <a:off x="8406580" y="6519446"/>
            <a:ext cx="3605472"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solidFill>
                  <a:srgbClr val="FFFF00"/>
                </a:solidFill>
              </a:rPr>
              <a:t>* Dane SIO na dzień 12 marca 2025 r.</a:t>
            </a:r>
          </a:p>
        </p:txBody>
      </p:sp>
    </p:spTree>
    <p:extLst>
      <p:ext uri="{BB962C8B-B14F-4D97-AF65-F5344CB8AC3E}">
        <p14:creationId xmlns:p14="http://schemas.microsoft.com/office/powerpoint/2010/main" val="22889406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76747" y="265265"/>
            <a:ext cx="3382298" cy="1440426"/>
          </a:xfrm>
        </p:spPr>
        <p:txBody>
          <a:bodyPr>
            <a:normAutofit fontScale="90000"/>
          </a:bodyPr>
          <a:lstStyle/>
          <a:p>
            <a:r>
              <a:rPr lang="pl-PL" sz="6000" b="1" dirty="0"/>
              <a:t>Dochody gminy</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48020761"/>
              </p:ext>
            </p:extLst>
          </p:nvPr>
        </p:nvGraphicFramePr>
        <p:xfrm>
          <a:off x="4019756" y="299080"/>
          <a:ext cx="8015947" cy="1447800"/>
        </p:xfrm>
        <a:graphic>
          <a:graphicData uri="http://schemas.openxmlformats.org/drawingml/2006/table">
            <a:tbl>
              <a:tblPr>
                <a:tableStyleId>{5C22544A-7EE6-4342-B048-85BDC9FD1C3A}</a:tableStyleId>
              </a:tblPr>
              <a:tblGrid>
                <a:gridCol w="1855746">
                  <a:extLst>
                    <a:ext uri="{9D8B030D-6E8A-4147-A177-3AD203B41FA5}">
                      <a16:colId xmlns:a16="http://schemas.microsoft.com/office/drawing/2014/main" xmlns="" val="20000"/>
                    </a:ext>
                  </a:extLst>
                </a:gridCol>
                <a:gridCol w="2009477">
                  <a:extLst>
                    <a:ext uri="{9D8B030D-6E8A-4147-A177-3AD203B41FA5}">
                      <a16:colId xmlns:a16="http://schemas.microsoft.com/office/drawing/2014/main" xmlns="" val="20001"/>
                    </a:ext>
                  </a:extLst>
                </a:gridCol>
                <a:gridCol w="2163208">
                  <a:extLst>
                    <a:ext uri="{9D8B030D-6E8A-4147-A177-3AD203B41FA5}">
                      <a16:colId xmlns:a16="http://schemas.microsoft.com/office/drawing/2014/main" xmlns="" val="20002"/>
                    </a:ext>
                  </a:extLst>
                </a:gridCol>
                <a:gridCol w="1987516">
                  <a:extLst>
                    <a:ext uri="{9D8B030D-6E8A-4147-A177-3AD203B41FA5}">
                      <a16:colId xmlns:a16="http://schemas.microsoft.com/office/drawing/2014/main" xmlns="" val="20003"/>
                    </a:ext>
                  </a:extLst>
                </a:gridCol>
              </a:tblGrid>
              <a:tr h="418465">
                <a:tc>
                  <a:txBody>
                    <a:bodyPr/>
                    <a:lstStyle/>
                    <a:p>
                      <a:pPr algn="l" fontAlgn="b"/>
                      <a:r>
                        <a:rPr lang="pl-PL" sz="1800" b="1" i="1" u="none" strike="noStrike" dirty="0">
                          <a:effectLst/>
                        </a:rPr>
                        <a:t>Rok</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ctr" fontAlgn="b"/>
                      <a:r>
                        <a:rPr lang="pl-PL" sz="1800" b="1" i="1" u="none" strike="noStrike" dirty="0">
                          <a:solidFill>
                            <a:schemeClr val="tx1"/>
                          </a:solidFill>
                          <a:effectLst/>
                        </a:rPr>
                        <a:t>Dochody bieżące*</a:t>
                      </a:r>
                      <a:endParaRPr lang="pl-PL" sz="1800" b="1" i="1"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60000"/>
                        <a:lumOff val="40000"/>
                      </a:schemeClr>
                    </a:solidFill>
                  </a:tcPr>
                </a:tc>
                <a:tc>
                  <a:txBody>
                    <a:bodyPr/>
                    <a:lstStyle/>
                    <a:p>
                      <a:pPr algn="ctr" fontAlgn="b"/>
                      <a:r>
                        <a:rPr lang="pl-PL" sz="1800" b="1" i="1" u="none" strike="noStrike" dirty="0">
                          <a:solidFill>
                            <a:schemeClr val="tx1"/>
                          </a:solidFill>
                          <a:effectLst/>
                        </a:rPr>
                        <a:t>Dochody majątkowe*</a:t>
                      </a:r>
                      <a:endParaRPr lang="pl-PL" sz="1800" b="1" i="1"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75000"/>
                      </a:schemeClr>
                    </a:solidFill>
                  </a:tcPr>
                </a:tc>
                <a:tc>
                  <a:txBody>
                    <a:bodyPr/>
                    <a:lstStyle/>
                    <a:p>
                      <a:pPr algn="ctr" fontAlgn="b"/>
                      <a:r>
                        <a:rPr lang="pl-PL" sz="1800" b="1" i="1" u="none" strike="noStrike" dirty="0">
                          <a:solidFill>
                            <a:schemeClr val="tx1"/>
                          </a:solidFill>
                          <a:effectLst/>
                        </a:rPr>
                        <a:t>Dochody ogółem*</a:t>
                      </a:r>
                      <a:endParaRPr lang="pl-PL" sz="1800" b="1" i="1" u="none" strike="noStrike" dirty="0">
                        <a:solidFill>
                          <a:schemeClr val="tx1"/>
                        </a:solidFill>
                        <a:effectLst/>
                        <a:latin typeface="Calibri" panose="020F0502020204030204" pitchFamily="34" charset="0"/>
                      </a:endParaRPr>
                    </a:p>
                  </a:txBody>
                  <a:tcPr marL="9525" marR="9525" marT="9525" marB="0" anchor="ctr" anchorCtr="1">
                    <a:solidFill>
                      <a:srgbClr val="FFC000"/>
                    </a:solidFill>
                  </a:tcPr>
                </a:tc>
                <a:extLst>
                  <a:ext uri="{0D108BD9-81ED-4DB2-BD59-A6C34878D82A}">
                    <a16:rowId xmlns:a16="http://schemas.microsoft.com/office/drawing/2014/main" xmlns="" val="10000"/>
                  </a:ext>
                </a:extLst>
              </a:tr>
              <a:tr h="357342">
                <a:tc>
                  <a:txBody>
                    <a:bodyPr/>
                    <a:lstStyle/>
                    <a:p>
                      <a:pPr algn="l" fontAlgn="b"/>
                      <a:r>
                        <a:rPr lang="pl-PL" sz="1800" b="1" i="1" u="none" strike="noStrike" dirty="0">
                          <a:effectLst/>
                        </a:rPr>
                        <a:t>2023 -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r" fontAlgn="b"/>
                      <a:r>
                        <a:rPr lang="pl-PL" sz="1800" u="none" strike="noStrike" dirty="0">
                          <a:solidFill>
                            <a:schemeClr val="tx1"/>
                          </a:solidFill>
                          <a:effectLst/>
                        </a:rPr>
                        <a:t> 139 899 631,06 </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60000"/>
                        <a:lumOff val="40000"/>
                      </a:schemeClr>
                    </a:solidFill>
                  </a:tcPr>
                </a:tc>
                <a:tc>
                  <a:txBody>
                    <a:bodyPr/>
                    <a:lstStyle/>
                    <a:p>
                      <a:pPr algn="r" fontAlgn="b"/>
                      <a:r>
                        <a:rPr lang="pl-PL" sz="1800" u="none" strike="noStrike" dirty="0">
                          <a:solidFill>
                            <a:schemeClr val="tx1"/>
                          </a:solidFill>
                          <a:effectLst/>
                        </a:rPr>
                        <a:t>21 809 622,96</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75000"/>
                      </a:schemeClr>
                    </a:solidFill>
                  </a:tcPr>
                </a:tc>
                <a:tc>
                  <a:txBody>
                    <a:bodyPr/>
                    <a:lstStyle/>
                    <a:p>
                      <a:pPr algn="r" fontAlgn="b"/>
                      <a:r>
                        <a:rPr lang="pl-PL" sz="1800" u="none" strike="noStrike" dirty="0">
                          <a:solidFill>
                            <a:schemeClr val="tx1"/>
                          </a:solidFill>
                          <a:effectLst/>
                        </a:rPr>
                        <a:t> 161 709 254,02   </a:t>
                      </a:r>
                    </a:p>
                  </a:txBody>
                  <a:tcPr marL="9525" marR="9525" marT="9525" marB="0" anchor="ctr" anchorCtr="1">
                    <a:solidFill>
                      <a:srgbClr val="FFC000"/>
                    </a:solidFill>
                  </a:tcPr>
                </a:tc>
                <a:extLst>
                  <a:ext uri="{0D108BD9-81ED-4DB2-BD59-A6C34878D82A}">
                    <a16:rowId xmlns:a16="http://schemas.microsoft.com/office/drawing/2014/main" xmlns="" val="10001"/>
                  </a:ext>
                </a:extLst>
              </a:tr>
              <a:tr h="329130">
                <a:tc>
                  <a:txBody>
                    <a:bodyPr/>
                    <a:lstStyle/>
                    <a:p>
                      <a:pPr algn="l" fontAlgn="b"/>
                      <a:r>
                        <a:rPr lang="pl-PL" sz="1800" b="1" i="1" u="none" strike="noStrike" dirty="0">
                          <a:effectLst/>
                        </a:rPr>
                        <a:t>2024 -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r" fontAlgn="b"/>
                      <a:r>
                        <a:rPr lang="pl-PL" sz="1800" u="none" strike="noStrike" dirty="0">
                          <a:solidFill>
                            <a:schemeClr val="tx1"/>
                          </a:solidFill>
                          <a:effectLst/>
                        </a:rPr>
                        <a:t> 173 410 910,04 </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60000"/>
                        <a:lumOff val="40000"/>
                      </a:schemeClr>
                    </a:solidFill>
                  </a:tcPr>
                </a:tc>
                <a:tc>
                  <a:txBody>
                    <a:bodyPr/>
                    <a:lstStyle/>
                    <a:p>
                      <a:pPr algn="r" fontAlgn="b"/>
                      <a:r>
                        <a:rPr lang="pl-PL" sz="1800" u="none" strike="noStrike" dirty="0">
                          <a:solidFill>
                            <a:schemeClr val="tx1"/>
                          </a:solidFill>
                          <a:effectLst/>
                        </a:rPr>
                        <a:t>28 213 915,65</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75000"/>
                      </a:schemeClr>
                    </a:solidFill>
                  </a:tcPr>
                </a:tc>
                <a:tc>
                  <a:txBody>
                    <a:bodyPr/>
                    <a:lstStyle/>
                    <a:p>
                      <a:pPr algn="r" fontAlgn="b"/>
                      <a:r>
                        <a:rPr lang="pl-PL" sz="1800" u="none" strike="noStrike" dirty="0">
                          <a:solidFill>
                            <a:schemeClr val="tx1"/>
                          </a:solidFill>
                          <a:effectLst/>
                        </a:rPr>
                        <a:t>201 624 825,69    </a:t>
                      </a:r>
                    </a:p>
                  </a:txBody>
                  <a:tcPr marL="9525" marR="9525" marT="9525" marB="0" anchor="ctr" anchorCtr="1">
                    <a:solidFill>
                      <a:srgbClr val="FFC000"/>
                    </a:solidFill>
                  </a:tcPr>
                </a:tc>
                <a:extLst>
                  <a:ext uri="{0D108BD9-81ED-4DB2-BD59-A6C34878D82A}">
                    <a16:rowId xmlns:a16="http://schemas.microsoft.com/office/drawing/2014/main" xmlns="" val="10002"/>
                  </a:ext>
                </a:extLst>
              </a:tr>
              <a:tr h="342863">
                <a:tc>
                  <a:txBody>
                    <a:bodyPr/>
                    <a:lstStyle/>
                    <a:p>
                      <a:pPr algn="l" fontAlgn="b"/>
                      <a:r>
                        <a:rPr lang="pl-PL" sz="1800" b="1" i="1" u="none" strike="noStrike" dirty="0">
                          <a:effectLst/>
                        </a:rPr>
                        <a:t>2025 - plan</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r" fontAlgn="b"/>
                      <a:r>
                        <a:rPr lang="pl-PL" sz="1800" u="none" strike="noStrike" dirty="0">
                          <a:solidFill>
                            <a:schemeClr val="tx1"/>
                          </a:solidFill>
                          <a:effectLst/>
                        </a:rPr>
                        <a:t> 173 546 124,76 </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60000"/>
                        <a:lumOff val="40000"/>
                      </a:schemeClr>
                    </a:solidFill>
                  </a:tcPr>
                </a:tc>
                <a:tc>
                  <a:txBody>
                    <a:bodyPr/>
                    <a:lstStyle/>
                    <a:p>
                      <a:pPr algn="r" fontAlgn="b"/>
                      <a:r>
                        <a:rPr lang="pl-PL" sz="1800" u="none" strike="noStrike" dirty="0">
                          <a:solidFill>
                            <a:schemeClr val="tx1"/>
                          </a:solidFill>
                          <a:effectLst/>
                        </a:rPr>
                        <a:t> 3 173 000,00 </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lumMod val="75000"/>
                      </a:schemeClr>
                    </a:solidFill>
                  </a:tcPr>
                </a:tc>
                <a:tc>
                  <a:txBody>
                    <a:bodyPr/>
                    <a:lstStyle/>
                    <a:p>
                      <a:pPr algn="r" fontAlgn="b"/>
                      <a:r>
                        <a:rPr lang="pl-PL" sz="1800" u="none" strike="noStrike" dirty="0">
                          <a:solidFill>
                            <a:schemeClr val="tx1"/>
                          </a:solidFill>
                          <a:effectLst/>
                        </a:rPr>
                        <a:t> 176 719 124,76 </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rgbClr val="FFC000"/>
                    </a:solidFill>
                  </a:tcPr>
                </a:tc>
                <a:extLst>
                  <a:ext uri="{0D108BD9-81ED-4DB2-BD59-A6C34878D82A}">
                    <a16:rowId xmlns:a16="http://schemas.microsoft.com/office/drawing/2014/main" xmlns="" val="10003"/>
                  </a:ext>
                </a:extLst>
              </a:tr>
            </a:tbl>
          </a:graphicData>
        </a:graphic>
      </p:graphicFrame>
      <p:graphicFrame>
        <p:nvGraphicFramePr>
          <p:cNvPr id="10" name="Wykres 9"/>
          <p:cNvGraphicFramePr/>
          <p:nvPr>
            <p:extLst>
              <p:ext uri="{D42A27DB-BD31-4B8C-83A1-F6EECF244321}">
                <p14:modId xmlns:p14="http://schemas.microsoft.com/office/powerpoint/2010/main" val="1022782487"/>
              </p:ext>
            </p:extLst>
          </p:nvPr>
        </p:nvGraphicFramePr>
        <p:xfrm>
          <a:off x="426240" y="1619162"/>
          <a:ext cx="11130117" cy="4867791"/>
        </p:xfrm>
        <a:graphic>
          <a:graphicData uri="http://schemas.openxmlformats.org/drawingml/2006/chart">
            <c:chart xmlns:c="http://schemas.openxmlformats.org/drawingml/2006/chart" xmlns:r="http://schemas.openxmlformats.org/officeDocument/2006/relationships" r:id="rId2"/>
          </a:graphicData>
        </a:graphic>
      </p:graphicFrame>
      <p:sp>
        <p:nvSpPr>
          <p:cNvPr id="5" name="Prostokąt 4"/>
          <p:cNvSpPr/>
          <p:nvPr/>
        </p:nvSpPr>
        <p:spPr>
          <a:xfrm>
            <a:off x="7943446" y="6519446"/>
            <a:ext cx="4092257"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solidFill>
                  <a:srgbClr val="FFFF00"/>
                </a:solidFill>
              </a:rPr>
              <a:t>* Dane Urzędu Miejskiego Sulechów RFK</a:t>
            </a:r>
          </a:p>
        </p:txBody>
      </p:sp>
    </p:spTree>
    <p:extLst>
      <p:ext uri="{BB962C8B-B14F-4D97-AF65-F5344CB8AC3E}">
        <p14:creationId xmlns:p14="http://schemas.microsoft.com/office/powerpoint/2010/main" val="10739580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41300" y="253932"/>
            <a:ext cx="3072171" cy="1440876"/>
          </a:xfrm>
        </p:spPr>
        <p:txBody>
          <a:bodyPr>
            <a:noAutofit/>
          </a:bodyPr>
          <a:lstStyle/>
          <a:p>
            <a:r>
              <a:rPr lang="pl-PL" sz="5400" b="1" dirty="0"/>
              <a:t>Wydatki</a:t>
            </a:r>
            <a:br>
              <a:rPr lang="pl-PL" sz="5400" b="1" dirty="0"/>
            </a:br>
            <a:r>
              <a:rPr lang="pl-PL" sz="5400" b="1" dirty="0"/>
              <a:t>gminy</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90570687"/>
              </p:ext>
            </p:extLst>
          </p:nvPr>
        </p:nvGraphicFramePr>
        <p:xfrm>
          <a:off x="4286867" y="253932"/>
          <a:ext cx="7315198" cy="1659600"/>
        </p:xfrm>
        <a:graphic>
          <a:graphicData uri="http://schemas.openxmlformats.org/drawingml/2006/table">
            <a:tbl>
              <a:tblPr>
                <a:tableStyleId>{5C22544A-7EE6-4342-B048-85BDC9FD1C3A}</a:tableStyleId>
              </a:tblPr>
              <a:tblGrid>
                <a:gridCol w="1779636">
                  <a:extLst>
                    <a:ext uri="{9D8B030D-6E8A-4147-A177-3AD203B41FA5}">
                      <a16:colId xmlns:a16="http://schemas.microsoft.com/office/drawing/2014/main" xmlns="" val="20000"/>
                    </a:ext>
                  </a:extLst>
                </a:gridCol>
                <a:gridCol w="1779639">
                  <a:extLst>
                    <a:ext uri="{9D8B030D-6E8A-4147-A177-3AD203B41FA5}">
                      <a16:colId xmlns:a16="http://schemas.microsoft.com/office/drawing/2014/main" xmlns="" val="20001"/>
                    </a:ext>
                  </a:extLst>
                </a:gridCol>
                <a:gridCol w="1907458">
                  <a:extLst>
                    <a:ext uri="{9D8B030D-6E8A-4147-A177-3AD203B41FA5}">
                      <a16:colId xmlns:a16="http://schemas.microsoft.com/office/drawing/2014/main" xmlns="" val="20002"/>
                    </a:ext>
                  </a:extLst>
                </a:gridCol>
                <a:gridCol w="1848465">
                  <a:extLst>
                    <a:ext uri="{9D8B030D-6E8A-4147-A177-3AD203B41FA5}">
                      <a16:colId xmlns:a16="http://schemas.microsoft.com/office/drawing/2014/main" xmlns="" val="20003"/>
                    </a:ext>
                  </a:extLst>
                </a:gridCol>
              </a:tblGrid>
              <a:tr h="471829">
                <a:tc>
                  <a:txBody>
                    <a:bodyPr/>
                    <a:lstStyle/>
                    <a:p>
                      <a:pPr algn="l" fontAlgn="b"/>
                      <a:r>
                        <a:rPr lang="pl-PL" sz="1800" b="1" i="1" u="none" strike="noStrike" dirty="0">
                          <a:effectLst/>
                        </a:rPr>
                        <a:t>Rok</a:t>
                      </a:r>
                      <a:endParaRPr lang="pl-PL" sz="1800" b="1" i="1" u="none" strike="noStrike" dirty="0">
                        <a:solidFill>
                          <a:srgbClr val="000000"/>
                        </a:solidFill>
                        <a:effectLst/>
                        <a:latin typeface="Calibri" panose="020F0502020204030204" pitchFamily="34" charset="0"/>
                      </a:endParaRPr>
                    </a:p>
                  </a:txBody>
                  <a:tcPr marL="36000" marR="0" marT="36000" marB="36000" anchor="ctr" anchorCtr="1">
                    <a:solidFill>
                      <a:schemeClr val="accent2">
                        <a:lumMod val="20000"/>
                        <a:lumOff val="80000"/>
                      </a:schemeClr>
                    </a:solidFill>
                  </a:tcPr>
                </a:tc>
                <a:tc>
                  <a:txBody>
                    <a:bodyPr/>
                    <a:lstStyle/>
                    <a:p>
                      <a:pPr algn="ctr" fontAlgn="b"/>
                      <a:r>
                        <a:rPr lang="pl-PL" sz="1800" b="1" i="1" u="none" strike="noStrike" dirty="0">
                          <a:effectLst/>
                        </a:rPr>
                        <a:t>Wydatki bieżące*</a:t>
                      </a:r>
                      <a:endParaRPr lang="pl-PL" sz="1800" b="1" i="1" u="none" strike="noStrike" dirty="0">
                        <a:solidFill>
                          <a:srgbClr val="000000"/>
                        </a:solidFill>
                        <a:effectLst/>
                        <a:latin typeface="Calibri" panose="020F0502020204030204" pitchFamily="34" charset="0"/>
                      </a:endParaRPr>
                    </a:p>
                  </a:txBody>
                  <a:tcPr marL="36000" marR="0" marT="36000" marB="36000" anchor="ctr" anchorCtr="1">
                    <a:solidFill>
                      <a:schemeClr val="accent1">
                        <a:lumMod val="60000"/>
                        <a:lumOff val="40000"/>
                      </a:schemeClr>
                    </a:solidFill>
                  </a:tcPr>
                </a:tc>
                <a:tc>
                  <a:txBody>
                    <a:bodyPr/>
                    <a:lstStyle/>
                    <a:p>
                      <a:pPr algn="ctr" fontAlgn="b"/>
                      <a:r>
                        <a:rPr lang="pl-PL" sz="1800" b="1" i="1" u="none" strike="noStrike" dirty="0">
                          <a:effectLst/>
                        </a:rPr>
                        <a:t>Wydatki majątkowe*</a:t>
                      </a:r>
                      <a:endParaRPr lang="pl-PL" sz="1800" b="1" i="1" u="none" strike="noStrike" dirty="0">
                        <a:solidFill>
                          <a:srgbClr val="000000"/>
                        </a:solidFill>
                        <a:effectLst/>
                        <a:latin typeface="Calibri" panose="020F0502020204030204" pitchFamily="34" charset="0"/>
                      </a:endParaRPr>
                    </a:p>
                  </a:txBody>
                  <a:tcPr marL="36000" marR="0" marT="36000" marB="36000" anchor="ctr" anchorCtr="1">
                    <a:solidFill>
                      <a:schemeClr val="accent2">
                        <a:lumMod val="60000"/>
                        <a:lumOff val="40000"/>
                      </a:schemeClr>
                    </a:solidFill>
                  </a:tcPr>
                </a:tc>
                <a:tc>
                  <a:txBody>
                    <a:bodyPr/>
                    <a:lstStyle/>
                    <a:p>
                      <a:pPr algn="ctr" fontAlgn="b"/>
                      <a:r>
                        <a:rPr lang="pl-PL" sz="1800" b="1" i="1" u="none" strike="noStrike" dirty="0">
                          <a:effectLst/>
                        </a:rPr>
                        <a:t>Wydatki ogółem*</a:t>
                      </a:r>
                      <a:endParaRPr lang="pl-PL" sz="1800" b="1" i="1" u="none" strike="noStrike" dirty="0">
                        <a:solidFill>
                          <a:srgbClr val="000000"/>
                        </a:solidFill>
                        <a:effectLst/>
                        <a:latin typeface="Calibri" panose="020F0502020204030204" pitchFamily="34" charset="0"/>
                      </a:endParaRPr>
                    </a:p>
                  </a:txBody>
                  <a:tcPr marL="36000" marR="0" marT="36000" marB="36000" anchor="ctr" anchorCtr="1">
                    <a:solidFill>
                      <a:srgbClr val="FFD13F"/>
                    </a:solidFill>
                  </a:tcPr>
                </a:tc>
                <a:extLst>
                  <a:ext uri="{0D108BD9-81ED-4DB2-BD59-A6C34878D82A}">
                    <a16:rowId xmlns:a16="http://schemas.microsoft.com/office/drawing/2014/main" xmlns="" val="10000"/>
                  </a:ext>
                </a:extLst>
              </a:tr>
              <a:tr h="325397">
                <a:tc>
                  <a:txBody>
                    <a:bodyPr/>
                    <a:lstStyle/>
                    <a:p>
                      <a:pPr algn="l" fontAlgn="b"/>
                      <a:r>
                        <a:rPr lang="pl-PL" sz="1800" b="1" i="1" u="none" strike="noStrike" dirty="0">
                          <a:effectLst/>
                        </a:rPr>
                        <a:t>2023 -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ctr" fontAlgn="b"/>
                      <a:r>
                        <a:rPr lang="pl-PL" sz="1800" u="none" strike="noStrike" dirty="0">
                          <a:effectLst/>
                        </a:rPr>
                        <a:t> 135 842 310,31</a:t>
                      </a:r>
                    </a:p>
                  </a:txBody>
                  <a:tcPr marL="36000" marR="0" marT="36000" marB="36000" anchor="ctr" anchorCtr="1">
                    <a:solidFill>
                      <a:schemeClr val="accent1">
                        <a:lumMod val="60000"/>
                        <a:lumOff val="40000"/>
                      </a:schemeClr>
                    </a:solidFill>
                  </a:tcPr>
                </a:tc>
                <a:tc>
                  <a:txBody>
                    <a:bodyPr/>
                    <a:lstStyle/>
                    <a:p>
                      <a:pPr algn="r" fontAlgn="b"/>
                      <a:r>
                        <a:rPr lang="pl-PL" sz="1800" u="none" strike="noStrike" dirty="0">
                          <a:effectLst/>
                        </a:rPr>
                        <a:t> 31 876 321,21    </a:t>
                      </a:r>
                    </a:p>
                  </a:txBody>
                  <a:tcPr marL="36000" marR="0" marT="36000" marB="36000" anchor="ctr" anchorCtr="1">
                    <a:solidFill>
                      <a:schemeClr val="accent2">
                        <a:lumMod val="60000"/>
                        <a:lumOff val="40000"/>
                      </a:schemeClr>
                    </a:solidFill>
                  </a:tcPr>
                </a:tc>
                <a:tc>
                  <a:txBody>
                    <a:bodyPr/>
                    <a:lstStyle/>
                    <a:p>
                      <a:pPr algn="r" fontAlgn="b"/>
                      <a:r>
                        <a:rPr lang="pl-PL" sz="1800" u="none" strike="noStrike" dirty="0">
                          <a:effectLst/>
                        </a:rPr>
                        <a:t> 167 718 631,52    </a:t>
                      </a:r>
                    </a:p>
                  </a:txBody>
                  <a:tcPr marL="36000" marR="0" marT="36000" marB="36000" anchor="ctr" anchorCtr="1">
                    <a:solidFill>
                      <a:srgbClr val="FFD13F"/>
                    </a:solidFill>
                  </a:tcPr>
                </a:tc>
                <a:extLst>
                  <a:ext uri="{0D108BD9-81ED-4DB2-BD59-A6C34878D82A}">
                    <a16:rowId xmlns:a16="http://schemas.microsoft.com/office/drawing/2014/main" xmlns="" val="10001"/>
                  </a:ext>
                </a:extLst>
              </a:tr>
              <a:tr h="321825">
                <a:tc>
                  <a:txBody>
                    <a:bodyPr/>
                    <a:lstStyle/>
                    <a:p>
                      <a:pPr algn="l" fontAlgn="b"/>
                      <a:r>
                        <a:rPr lang="pl-PL" sz="1800" b="1" i="1" u="none" strike="noStrike" dirty="0">
                          <a:effectLst/>
                        </a:rPr>
                        <a:t>2024 -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ctr" fontAlgn="b"/>
                      <a:r>
                        <a:rPr lang="pl-PL" sz="1800" u="none" strike="noStrike" dirty="0">
                          <a:effectLst/>
                        </a:rPr>
                        <a:t> 155 621 280,47    </a:t>
                      </a:r>
                    </a:p>
                  </a:txBody>
                  <a:tcPr marL="36000" marR="0" marT="36000" marB="36000" anchor="ctr" anchorCtr="1">
                    <a:solidFill>
                      <a:schemeClr val="accent1">
                        <a:lumMod val="60000"/>
                        <a:lumOff val="40000"/>
                      </a:schemeClr>
                    </a:solidFill>
                  </a:tcPr>
                </a:tc>
                <a:tc>
                  <a:txBody>
                    <a:bodyPr/>
                    <a:lstStyle/>
                    <a:p>
                      <a:pPr algn="r" fontAlgn="b"/>
                      <a:r>
                        <a:rPr lang="pl-PL" sz="1800" u="none" strike="noStrike" dirty="0">
                          <a:effectLst/>
                        </a:rPr>
                        <a:t>26 872 919,04    </a:t>
                      </a:r>
                    </a:p>
                  </a:txBody>
                  <a:tcPr marL="36000" marR="0" marT="36000" marB="36000" anchor="ctr" anchorCtr="1">
                    <a:solidFill>
                      <a:schemeClr val="accent2">
                        <a:lumMod val="60000"/>
                        <a:lumOff val="40000"/>
                      </a:schemeClr>
                    </a:solidFill>
                  </a:tcPr>
                </a:tc>
                <a:tc>
                  <a:txBody>
                    <a:bodyPr/>
                    <a:lstStyle/>
                    <a:p>
                      <a:pPr algn="r" fontAlgn="b"/>
                      <a:r>
                        <a:rPr lang="pl-PL" sz="1800" u="none" strike="noStrike" dirty="0">
                          <a:effectLst/>
                        </a:rPr>
                        <a:t>  182 494 199,51    </a:t>
                      </a:r>
                    </a:p>
                  </a:txBody>
                  <a:tcPr marL="36000" marR="0" marT="36000" marB="36000" anchor="ctr" anchorCtr="1">
                    <a:solidFill>
                      <a:srgbClr val="FFD13F"/>
                    </a:solidFill>
                  </a:tcPr>
                </a:tc>
                <a:extLst>
                  <a:ext uri="{0D108BD9-81ED-4DB2-BD59-A6C34878D82A}">
                    <a16:rowId xmlns:a16="http://schemas.microsoft.com/office/drawing/2014/main" xmlns="" val="10002"/>
                  </a:ext>
                </a:extLst>
              </a:tr>
              <a:tr h="321825">
                <a:tc>
                  <a:txBody>
                    <a:bodyPr/>
                    <a:lstStyle/>
                    <a:p>
                      <a:pPr algn="l" fontAlgn="b"/>
                      <a:r>
                        <a:rPr lang="pl-PL" sz="1800" b="1" i="1" u="none" strike="noStrike" dirty="0">
                          <a:effectLst/>
                        </a:rPr>
                        <a:t>2025 - plan</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20000"/>
                        <a:lumOff val="80000"/>
                      </a:schemeClr>
                    </a:solidFill>
                  </a:tcPr>
                </a:tc>
                <a:tc>
                  <a:txBody>
                    <a:bodyPr/>
                    <a:lstStyle/>
                    <a:p>
                      <a:pPr algn="ctr" fontAlgn="b"/>
                      <a:r>
                        <a:rPr lang="pl-PL" sz="1800" u="none" strike="noStrike" dirty="0">
                          <a:effectLst/>
                        </a:rPr>
                        <a:t> 165 226 276,39 </a:t>
                      </a:r>
                      <a:endParaRPr lang="pl-PL" sz="1800" b="0" i="0" u="none" strike="noStrike" dirty="0">
                        <a:solidFill>
                          <a:srgbClr val="000000"/>
                        </a:solidFill>
                        <a:effectLst/>
                        <a:latin typeface="Calibri" panose="020F0502020204030204" pitchFamily="34" charset="0"/>
                      </a:endParaRPr>
                    </a:p>
                  </a:txBody>
                  <a:tcPr marL="36000" marR="0" marT="36000" marB="36000" anchor="ctr" anchorCtr="1">
                    <a:solidFill>
                      <a:schemeClr val="accent1">
                        <a:lumMod val="60000"/>
                        <a:lumOff val="40000"/>
                      </a:schemeClr>
                    </a:solidFill>
                  </a:tcPr>
                </a:tc>
                <a:tc>
                  <a:txBody>
                    <a:bodyPr/>
                    <a:lstStyle/>
                    <a:p>
                      <a:pPr algn="r" fontAlgn="b"/>
                      <a:r>
                        <a:rPr lang="pl-PL" sz="1800" u="none" strike="noStrike" dirty="0">
                          <a:effectLst/>
                        </a:rPr>
                        <a:t> 18 715 692,90 </a:t>
                      </a:r>
                      <a:endParaRPr lang="pl-PL" sz="1800" b="0" i="0" u="none" strike="noStrike" dirty="0">
                        <a:solidFill>
                          <a:srgbClr val="000000"/>
                        </a:solidFill>
                        <a:effectLst/>
                        <a:latin typeface="Calibri" panose="020F0502020204030204" pitchFamily="34" charset="0"/>
                      </a:endParaRPr>
                    </a:p>
                  </a:txBody>
                  <a:tcPr marL="36000" marR="0" marT="36000" marB="36000" anchor="ctr" anchorCtr="1">
                    <a:solidFill>
                      <a:schemeClr val="accent2">
                        <a:lumMod val="60000"/>
                        <a:lumOff val="40000"/>
                      </a:schemeClr>
                    </a:solidFill>
                  </a:tcPr>
                </a:tc>
                <a:tc>
                  <a:txBody>
                    <a:bodyPr/>
                    <a:lstStyle/>
                    <a:p>
                      <a:pPr algn="r" fontAlgn="b"/>
                      <a:r>
                        <a:rPr lang="pl-PL" sz="1800" u="none" strike="noStrike" dirty="0">
                          <a:effectLst/>
                        </a:rPr>
                        <a:t> 183 941 969,29 </a:t>
                      </a:r>
                      <a:endParaRPr lang="pl-PL" sz="1800" b="0" i="0" u="none" strike="noStrike" dirty="0">
                        <a:solidFill>
                          <a:srgbClr val="000000"/>
                        </a:solidFill>
                        <a:effectLst/>
                        <a:latin typeface="Calibri" panose="020F0502020204030204" pitchFamily="34" charset="0"/>
                      </a:endParaRPr>
                    </a:p>
                  </a:txBody>
                  <a:tcPr marL="36000" marR="0" marT="36000" marB="36000" anchor="ctr" anchorCtr="1">
                    <a:solidFill>
                      <a:srgbClr val="FFD13F"/>
                    </a:solidFill>
                  </a:tcPr>
                </a:tc>
                <a:extLst>
                  <a:ext uri="{0D108BD9-81ED-4DB2-BD59-A6C34878D82A}">
                    <a16:rowId xmlns:a16="http://schemas.microsoft.com/office/drawing/2014/main" xmlns="" val="10003"/>
                  </a:ext>
                </a:extLst>
              </a:tr>
            </a:tbl>
          </a:graphicData>
        </a:graphic>
      </p:graphicFrame>
      <p:graphicFrame>
        <p:nvGraphicFramePr>
          <p:cNvPr id="7" name="Wykres 6"/>
          <p:cNvGraphicFramePr/>
          <p:nvPr>
            <p:extLst>
              <p:ext uri="{D42A27DB-BD31-4B8C-83A1-F6EECF244321}">
                <p14:modId xmlns:p14="http://schemas.microsoft.com/office/powerpoint/2010/main" val="2804858853"/>
              </p:ext>
            </p:extLst>
          </p:nvPr>
        </p:nvGraphicFramePr>
        <p:xfrm>
          <a:off x="816076" y="2005781"/>
          <a:ext cx="10392697" cy="4586748"/>
        </p:xfrm>
        <a:graphic>
          <a:graphicData uri="http://schemas.openxmlformats.org/drawingml/2006/chart">
            <c:chart xmlns:c="http://schemas.openxmlformats.org/drawingml/2006/chart" xmlns:r="http://schemas.openxmlformats.org/officeDocument/2006/relationships" r:id="rId2"/>
          </a:graphicData>
        </a:graphic>
      </p:graphicFrame>
      <p:sp>
        <p:nvSpPr>
          <p:cNvPr id="5" name="Prostokąt 4"/>
          <p:cNvSpPr/>
          <p:nvPr/>
        </p:nvSpPr>
        <p:spPr>
          <a:xfrm>
            <a:off x="8003689" y="6564948"/>
            <a:ext cx="4033034"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solidFill>
                  <a:srgbClr val="FFFF00"/>
                </a:solidFill>
              </a:rPr>
              <a:t>* Dane Urzędu Miejskiego Sulechów, RFK </a:t>
            </a:r>
            <a:endParaRPr lang="pl-PL" sz="1600" dirty="0"/>
          </a:p>
        </p:txBody>
      </p:sp>
    </p:spTree>
    <p:extLst>
      <p:ext uri="{BB962C8B-B14F-4D97-AF65-F5344CB8AC3E}">
        <p14:creationId xmlns:p14="http://schemas.microsoft.com/office/powerpoint/2010/main" val="27025771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11838"/>
            <a:ext cx="12077700" cy="1373519"/>
          </a:xfrm>
        </p:spPr>
        <p:txBody>
          <a:bodyPr>
            <a:noAutofit/>
          </a:bodyPr>
          <a:lstStyle/>
          <a:p>
            <a:pPr algn="ctr"/>
            <a:r>
              <a:rPr lang="pl-PL" b="1" dirty="0">
                <a:latin typeface="+mn-lt"/>
              </a:rPr>
              <a:t>Dochody oświatowe* w porównaniu z wydatkami</a:t>
            </a:r>
            <a:br>
              <a:rPr lang="pl-PL" b="1" dirty="0">
                <a:latin typeface="+mn-lt"/>
              </a:rPr>
            </a:br>
            <a:r>
              <a:rPr lang="pl-PL" b="1" dirty="0">
                <a:latin typeface="+mn-lt"/>
              </a:rPr>
              <a:t>(</a:t>
            </a:r>
            <a:r>
              <a:rPr kumimoji="0" lang="pl-PL" b="1" i="0" u="none" strike="noStrike" kern="1200" cap="none" spc="0" normalizeH="0" baseline="0" noProof="0" dirty="0">
                <a:ln>
                  <a:noFill/>
                </a:ln>
                <a:effectLst/>
                <a:uLnTx/>
                <a:uFillTx/>
                <a:latin typeface="+mn-lt"/>
                <a:ea typeface="+mn-ea"/>
                <a:cs typeface="+mn-cs"/>
              </a:rPr>
              <a:t>wyłącznie szkoły i przedszkola bez CUW)</a:t>
            </a:r>
            <a:r>
              <a:rPr lang="pl-PL" b="1" dirty="0">
                <a:latin typeface="+mn-lt"/>
              </a:rPr>
              <a:t> </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2893794449"/>
              </p:ext>
            </p:extLst>
          </p:nvPr>
        </p:nvGraphicFramePr>
        <p:xfrm>
          <a:off x="165100" y="1644145"/>
          <a:ext cx="11798300" cy="3036309"/>
        </p:xfrm>
        <a:graphic>
          <a:graphicData uri="http://schemas.openxmlformats.org/drawingml/2006/table">
            <a:tbl>
              <a:tblPr>
                <a:tableStyleId>{5C22544A-7EE6-4342-B048-85BDC9FD1C3A}</a:tableStyleId>
              </a:tblPr>
              <a:tblGrid>
                <a:gridCol w="1917700">
                  <a:extLst>
                    <a:ext uri="{9D8B030D-6E8A-4147-A177-3AD203B41FA5}">
                      <a16:colId xmlns:a16="http://schemas.microsoft.com/office/drawing/2014/main" xmlns="" val="20000"/>
                    </a:ext>
                  </a:extLst>
                </a:gridCol>
                <a:gridCol w="2641600">
                  <a:extLst>
                    <a:ext uri="{9D8B030D-6E8A-4147-A177-3AD203B41FA5}">
                      <a16:colId xmlns:a16="http://schemas.microsoft.com/office/drawing/2014/main" xmlns="" val="20001"/>
                    </a:ext>
                  </a:extLst>
                </a:gridCol>
                <a:gridCol w="3822700">
                  <a:extLst>
                    <a:ext uri="{9D8B030D-6E8A-4147-A177-3AD203B41FA5}">
                      <a16:colId xmlns:a16="http://schemas.microsoft.com/office/drawing/2014/main" xmlns="" val="20002"/>
                    </a:ext>
                  </a:extLst>
                </a:gridCol>
                <a:gridCol w="3416300">
                  <a:extLst>
                    <a:ext uri="{9D8B030D-6E8A-4147-A177-3AD203B41FA5}">
                      <a16:colId xmlns:a16="http://schemas.microsoft.com/office/drawing/2014/main" xmlns="" val="20003"/>
                    </a:ext>
                  </a:extLst>
                </a:gridCol>
              </a:tblGrid>
              <a:tr h="1231899">
                <a:tc>
                  <a:txBody>
                    <a:bodyPr/>
                    <a:lstStyle/>
                    <a:p>
                      <a:pPr algn="ctr" fontAlgn="b"/>
                      <a:r>
                        <a:rPr lang="pl-PL" sz="1800" b="1" i="0" u="none" strike="noStrike" dirty="0">
                          <a:solidFill>
                            <a:srgbClr val="000000"/>
                          </a:solidFill>
                          <a:effectLst/>
                          <a:latin typeface="Calibri" panose="020F0502020204030204" pitchFamily="34" charset="0"/>
                        </a:rPr>
                        <a:t>Rok</a:t>
                      </a:r>
                    </a:p>
                  </a:txBody>
                  <a:tcPr marL="9525" marR="9525" marT="9525" marB="0" anchor="ctr" anchorCtr="1">
                    <a:solidFill>
                      <a:schemeClr val="accent1">
                        <a:lumMod val="20000"/>
                        <a:lumOff val="80000"/>
                      </a:schemeClr>
                    </a:solidFill>
                  </a:tcPr>
                </a:tc>
                <a:tc>
                  <a:txBody>
                    <a:bodyPr/>
                    <a:lstStyle/>
                    <a:p>
                      <a:pPr algn="ctr" fontAlgn="b"/>
                      <a:r>
                        <a:rPr lang="pl-PL" sz="1800" b="1" u="none" strike="noStrike" dirty="0">
                          <a:effectLst/>
                        </a:rPr>
                        <a:t>Dochody oświatowe**</a:t>
                      </a:r>
                      <a:endParaRPr lang="pl-PL" sz="1800" b="1" i="0" u="none" strike="noStrike" dirty="0">
                        <a:solidFill>
                          <a:srgbClr val="000000"/>
                        </a:solidFill>
                        <a:effectLst/>
                        <a:latin typeface="Calibri" panose="020F0502020204030204" pitchFamily="34" charset="0"/>
                      </a:endParaRPr>
                    </a:p>
                  </a:txBody>
                  <a:tcPr marL="9525" marR="9525" marT="9525" marB="0" anchor="ctr" anchorCtr="1">
                    <a:solidFill>
                      <a:schemeClr val="accent1">
                        <a:lumMod val="20000"/>
                        <a:lumOff val="80000"/>
                      </a:schemeClr>
                    </a:solidFill>
                  </a:tcPr>
                </a:tc>
                <a:tc>
                  <a:txBody>
                    <a:bodyPr/>
                    <a:lstStyle/>
                    <a:p>
                      <a:pPr algn="ctr" fontAlgn="b"/>
                      <a:r>
                        <a:rPr lang="pl-PL" sz="1800" b="1" i="0" u="none" strike="noStrike" dirty="0">
                          <a:solidFill>
                            <a:srgbClr val="000000"/>
                          </a:solidFill>
                          <a:effectLst/>
                          <a:latin typeface="Calibri" panose="020F0502020204030204" pitchFamily="34" charset="0"/>
                        </a:rPr>
                        <a:t> w tym w latach 2023-2024 subwencja, a od 2025 określone w metryczce na podstawie danych SIO potrzeby oświatowe**</a:t>
                      </a:r>
                    </a:p>
                  </a:txBody>
                  <a:tcPr marL="9525" marR="9525" marT="9525" marB="0" anchor="ctr" anchorCtr="1">
                    <a:solidFill>
                      <a:schemeClr val="tx2"/>
                    </a:solidFill>
                  </a:tcPr>
                </a:tc>
                <a:tc>
                  <a:txBody>
                    <a:bodyPr/>
                    <a:lstStyle/>
                    <a:p>
                      <a:pPr algn="ctr" fontAlgn="b"/>
                      <a:r>
                        <a:rPr lang="pl-PL" sz="1800" b="1" u="none" strike="noStrike" dirty="0">
                          <a:effectLst/>
                        </a:rPr>
                        <a:t>Wydatki oświatowe**</a:t>
                      </a:r>
                      <a:endParaRPr lang="pl-PL" sz="1800" b="1" i="0" u="none" strike="noStrike" dirty="0">
                        <a:solidFill>
                          <a:srgbClr val="000000"/>
                        </a:solidFill>
                        <a:effectLst/>
                        <a:latin typeface="Calibri" panose="020F0502020204030204" pitchFamily="34" charset="0"/>
                      </a:endParaRPr>
                    </a:p>
                  </a:txBody>
                  <a:tcPr marL="9525" marR="9525" marT="9525" marB="0" anchor="ctr" anchorCtr="1">
                    <a:solidFill>
                      <a:schemeClr val="accent1">
                        <a:lumMod val="20000"/>
                        <a:lumOff val="80000"/>
                      </a:schemeClr>
                    </a:solidFill>
                  </a:tcPr>
                </a:tc>
                <a:extLst>
                  <a:ext uri="{0D108BD9-81ED-4DB2-BD59-A6C34878D82A}">
                    <a16:rowId xmlns:a16="http://schemas.microsoft.com/office/drawing/2014/main" xmlns="" val="10000"/>
                  </a:ext>
                </a:extLst>
              </a:tr>
              <a:tr h="601470">
                <a:tc>
                  <a:txBody>
                    <a:bodyPr/>
                    <a:lstStyle/>
                    <a:p>
                      <a:pPr algn="l" fontAlgn="b"/>
                      <a:r>
                        <a:rPr lang="pl-PL" sz="1800" b="1" i="1" u="none" strike="noStrike" dirty="0">
                          <a:effectLst/>
                        </a:rPr>
                        <a:t>2023 -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1">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30 957 886,81    </a:t>
                      </a:r>
                    </a:p>
                  </a:txBody>
                  <a:tcPr marL="9525" marR="9525" marT="9525" marB="0" anchor="ctr">
                    <a:solidFill>
                      <a:srgbClr val="92D050"/>
                    </a:solidFill>
                  </a:tcPr>
                </a:tc>
                <a:tc>
                  <a:txBody>
                    <a:bodyPr/>
                    <a:lstStyle/>
                    <a:p>
                      <a:pPr algn="ctr" fontAlgn="ctr"/>
                      <a:r>
                        <a:rPr lang="pl-PL" sz="2800" b="1" i="0" u="none" strike="noStrike" dirty="0">
                          <a:solidFill>
                            <a:srgbClr val="000000"/>
                          </a:solidFill>
                          <a:effectLst/>
                          <a:latin typeface="Calibri" panose="020F0502020204030204" pitchFamily="34" charset="0"/>
                        </a:rPr>
                        <a:t>23 991 442,00    </a:t>
                      </a:r>
                    </a:p>
                  </a:txBody>
                  <a:tcPr marL="9525" marR="9525" marT="9525" marB="0" anchor="ctr">
                    <a:solidFill>
                      <a:schemeClr val="accent4">
                        <a:lumMod val="60000"/>
                        <a:lumOff val="4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 55 897 382,64    </a:t>
                      </a:r>
                    </a:p>
                  </a:txBody>
                  <a:tcPr marL="9525" marR="9525" marT="9525" marB="0" anchor="ctr">
                    <a:solidFill>
                      <a:srgbClr val="92D050"/>
                    </a:solidFill>
                  </a:tcPr>
                </a:tc>
                <a:extLst>
                  <a:ext uri="{0D108BD9-81ED-4DB2-BD59-A6C34878D82A}">
                    <a16:rowId xmlns:a16="http://schemas.microsoft.com/office/drawing/2014/main" xmlns="" val="10001"/>
                  </a:ext>
                </a:extLst>
              </a:tr>
              <a:tr h="601470">
                <a:tc>
                  <a:txBody>
                    <a:bodyPr/>
                    <a:lstStyle/>
                    <a:p>
                      <a:pPr algn="l" fontAlgn="b"/>
                      <a:r>
                        <a:rPr lang="pl-PL" sz="1800" b="1" i="1" u="none" strike="noStrike" dirty="0">
                          <a:effectLst/>
                        </a:rPr>
                        <a:t>2024 -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1">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44 514 910,59    </a:t>
                      </a:r>
                    </a:p>
                  </a:txBody>
                  <a:tcPr marL="9525" marR="9525" marT="9525" marB="0" anchor="ctr">
                    <a:solidFill>
                      <a:srgbClr val="92D050"/>
                    </a:solidFill>
                  </a:tcPr>
                </a:tc>
                <a:tc>
                  <a:txBody>
                    <a:bodyPr/>
                    <a:lstStyle/>
                    <a:p>
                      <a:pPr algn="ctr" fontAlgn="ctr"/>
                      <a:r>
                        <a:rPr lang="pl-PL" sz="2800" b="1" i="0" u="none" strike="noStrike" dirty="0">
                          <a:solidFill>
                            <a:srgbClr val="000000"/>
                          </a:solidFill>
                          <a:effectLst/>
                          <a:latin typeface="Calibri" panose="020F0502020204030204" pitchFamily="34" charset="0"/>
                        </a:rPr>
                        <a:t>32 580 021,00    </a:t>
                      </a:r>
                    </a:p>
                  </a:txBody>
                  <a:tcPr marL="9525" marR="9525" marT="9525" marB="0" anchor="ctr">
                    <a:solidFill>
                      <a:schemeClr val="accent4">
                        <a:lumMod val="60000"/>
                        <a:lumOff val="4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65 707 585,85    </a:t>
                      </a:r>
                    </a:p>
                  </a:txBody>
                  <a:tcPr marL="9525" marR="9525" marT="9525" marB="0" anchor="ctr">
                    <a:solidFill>
                      <a:srgbClr val="92D050"/>
                    </a:solidFill>
                  </a:tcPr>
                </a:tc>
                <a:extLst>
                  <a:ext uri="{0D108BD9-81ED-4DB2-BD59-A6C34878D82A}">
                    <a16:rowId xmlns:a16="http://schemas.microsoft.com/office/drawing/2014/main" xmlns="" val="10002"/>
                  </a:ext>
                </a:extLst>
              </a:tr>
              <a:tr h="601470">
                <a:tc>
                  <a:txBody>
                    <a:bodyPr/>
                    <a:lstStyle/>
                    <a:p>
                      <a:pPr algn="l" fontAlgn="b"/>
                      <a:r>
                        <a:rPr lang="pl-PL" sz="1800" b="1" i="1" u="none" strike="noStrike" dirty="0">
                          <a:effectLst/>
                        </a:rPr>
                        <a:t>2025 - plan</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1">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43 675 163,80   </a:t>
                      </a:r>
                    </a:p>
                  </a:txBody>
                  <a:tcPr marL="9525" marR="9525" marT="9525" marB="0" anchor="ctr">
                    <a:solidFill>
                      <a:srgbClr val="92D050"/>
                    </a:solidFill>
                  </a:tcPr>
                </a:tc>
                <a:tc>
                  <a:txBody>
                    <a:bodyPr/>
                    <a:lstStyle/>
                    <a:p>
                      <a:pPr algn="ctr" fontAlgn="ctr"/>
                      <a:r>
                        <a:rPr lang="pl-PL" sz="2800" b="1" i="0" u="none" strike="noStrike" dirty="0">
                          <a:solidFill>
                            <a:srgbClr val="000000"/>
                          </a:solidFill>
                          <a:effectLst/>
                          <a:latin typeface="Calibri" panose="020F0502020204030204" pitchFamily="34" charset="0"/>
                        </a:rPr>
                        <a:t>40 624 349,00</a:t>
                      </a:r>
                    </a:p>
                  </a:txBody>
                  <a:tcPr marL="9525" marR="9525" marT="9525" marB="0" anchor="ctr">
                    <a:solidFill>
                      <a:schemeClr val="accent4">
                        <a:lumMod val="60000"/>
                        <a:lumOff val="4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65 879 470,94    </a:t>
                      </a:r>
                    </a:p>
                  </a:txBody>
                  <a:tcPr marL="9525" marR="9525" marT="9525" marB="0" anchor="ctr">
                    <a:solidFill>
                      <a:srgbClr val="92D050"/>
                    </a:solidFill>
                  </a:tcPr>
                </a:tc>
                <a:extLst>
                  <a:ext uri="{0D108BD9-81ED-4DB2-BD59-A6C34878D82A}">
                    <a16:rowId xmlns:a16="http://schemas.microsoft.com/office/drawing/2014/main" xmlns="" val="10003"/>
                  </a:ext>
                </a:extLst>
              </a:tr>
            </a:tbl>
          </a:graphicData>
        </a:graphic>
      </p:graphicFrame>
      <p:sp>
        <p:nvSpPr>
          <p:cNvPr id="5" name="Prostokąt 4"/>
          <p:cNvSpPr/>
          <p:nvPr/>
        </p:nvSpPr>
        <p:spPr>
          <a:xfrm>
            <a:off x="7645400" y="6553199"/>
            <a:ext cx="4318000"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b="1" dirty="0">
                <a:solidFill>
                  <a:srgbClr val="FFFF00"/>
                </a:solidFill>
              </a:rPr>
              <a:t>** Dane Urzędu Miejskiego Sulechów, RFK</a:t>
            </a:r>
          </a:p>
        </p:txBody>
      </p:sp>
      <p:sp>
        <p:nvSpPr>
          <p:cNvPr id="6" name="pole tekstowe 5">
            <a:extLst>
              <a:ext uri="{FF2B5EF4-FFF2-40B4-BE49-F238E27FC236}">
                <a16:creationId xmlns:a16="http://schemas.microsoft.com/office/drawing/2014/main" xmlns="" id="{4D2EAE59-8087-8EFA-1260-CEA8C6E27039}"/>
              </a:ext>
            </a:extLst>
          </p:cNvPr>
          <p:cNvSpPr txBox="1"/>
          <p:nvPr/>
        </p:nvSpPr>
        <p:spPr>
          <a:xfrm>
            <a:off x="339105" y="4924329"/>
            <a:ext cx="11450290" cy="1384995"/>
          </a:xfrm>
          <a:prstGeom prst="rect">
            <a:avLst/>
          </a:prstGeom>
          <a:noFill/>
        </p:spPr>
        <p:txBody>
          <a:bodyPr wrap="square">
            <a:spAutoFit/>
          </a:bodyPr>
          <a:lstStyle/>
          <a:p>
            <a:pPr algn="just"/>
            <a:r>
              <a:rPr lang="pl-PL" sz="2800" b="1" dirty="0"/>
              <a:t>* W latach 2023-2024 dochody te stanowiła </a:t>
            </a:r>
            <a:r>
              <a:rPr lang="pl-PL" sz="2800" b="1" u="none" strike="noStrike" dirty="0">
                <a:effectLst/>
              </a:rPr>
              <a:t>subwencja oświatowa, dotacje,</a:t>
            </a:r>
          </a:p>
          <a:p>
            <a:pPr marL="252000" algn="just"/>
            <a:r>
              <a:rPr lang="pl-PL" sz="2800" b="1" u="none" strike="noStrike" dirty="0">
                <a:effectLst/>
              </a:rPr>
              <a:t>dochody własne, od roku 2025 wydatki oświatowe pokrywamy w ramach </a:t>
            </a:r>
          </a:p>
          <a:p>
            <a:pPr marL="252000" algn="just"/>
            <a:r>
              <a:rPr lang="pl-PL" sz="2800" b="1" u="none" strike="noStrike" dirty="0">
                <a:effectLst/>
              </a:rPr>
              <a:t>potrzeb oświatowych oraz innych dochodów – nie mamy subwencji</a:t>
            </a:r>
            <a:endParaRPr lang="pl-PL" sz="2800" dirty="0"/>
          </a:p>
        </p:txBody>
      </p:sp>
    </p:spTree>
    <p:extLst>
      <p:ext uri="{BB962C8B-B14F-4D97-AF65-F5344CB8AC3E}">
        <p14:creationId xmlns:p14="http://schemas.microsoft.com/office/powerpoint/2010/main" val="1913389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97747" y="604008"/>
            <a:ext cx="11694253" cy="5813570"/>
          </a:xfrm>
        </p:spPr>
        <p:txBody>
          <a:bodyPr>
            <a:noAutofit/>
          </a:bodyPr>
          <a:lstStyle/>
          <a:p>
            <a:pPr indent="-540000">
              <a:buFont typeface="Wingdings" panose="05000000000000000000" pitchFamily="2" charset="2"/>
              <a:buChar char="Ø"/>
            </a:pPr>
            <a:r>
              <a:rPr lang="pl-PL" sz="3600" dirty="0"/>
              <a:t>Na terenie Sulechowa znajdują się  3 szkoły podstawowe (SP 1, SP 2, SP 3)</a:t>
            </a:r>
          </a:p>
          <a:p>
            <a:pPr indent="-540000">
              <a:buFont typeface="Wingdings" panose="05000000000000000000" pitchFamily="2" charset="2"/>
              <a:buChar char="Ø"/>
            </a:pPr>
            <a:r>
              <a:rPr lang="pl-PL" sz="3600" dirty="0"/>
              <a:t>Na terenie wiejskim 5 szkół, odpowiednio w miejscowościach Brody, Buków, Cigacice, Kalsk i Kije,</a:t>
            </a:r>
          </a:p>
          <a:p>
            <a:pPr indent="-540000">
              <a:buFont typeface="Wingdings" panose="05000000000000000000" pitchFamily="2" charset="2"/>
              <a:buChar char="Ø"/>
            </a:pPr>
            <a:r>
              <a:rPr lang="pl-PL" sz="3600" dirty="0"/>
              <a:t> W SP1, SP3 oraz na terenie wiejskim funkcjonują oddziały przedszkolne w liczbie 10,</a:t>
            </a:r>
          </a:p>
          <a:p>
            <a:pPr indent="-540000">
              <a:buFont typeface="Wingdings" panose="05000000000000000000" pitchFamily="2" charset="2"/>
              <a:buChar char="Ø"/>
            </a:pPr>
            <a:r>
              <a:rPr lang="pl-PL" sz="3600" dirty="0"/>
              <a:t>Gmina Sulechów prowadzi 3 przedszkola 10-godzinne, gdzie funkcjonuje 18 oddziałów.</a:t>
            </a:r>
          </a:p>
        </p:txBody>
      </p:sp>
    </p:spTree>
    <p:extLst>
      <p:ext uri="{BB962C8B-B14F-4D97-AF65-F5344CB8AC3E}">
        <p14:creationId xmlns:p14="http://schemas.microsoft.com/office/powerpoint/2010/main" val="14402303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DC62E6F-F962-7C23-9FDE-B896EF16631F}"/>
              </a:ext>
            </a:extLst>
          </p:cNvPr>
          <p:cNvSpPr>
            <a:spLocks noGrp="1"/>
          </p:cNvSpPr>
          <p:nvPr>
            <p:ph type="title"/>
          </p:nvPr>
        </p:nvSpPr>
        <p:spPr>
          <a:xfrm>
            <a:off x="107950" y="0"/>
            <a:ext cx="11950699" cy="2370150"/>
          </a:xfrm>
        </p:spPr>
        <p:txBody>
          <a:bodyPr>
            <a:normAutofit/>
          </a:bodyPr>
          <a:lstStyle/>
          <a:p>
            <a:pPr algn="ctr"/>
            <a:r>
              <a:rPr lang="pl-PL" sz="4800" b="1" dirty="0">
                <a:latin typeface="+mn-lt"/>
              </a:rPr>
              <a:t>Dochody oświatowe</a:t>
            </a:r>
            <a:br>
              <a:rPr lang="pl-PL" sz="4800" b="1" dirty="0">
                <a:latin typeface="+mn-lt"/>
              </a:rPr>
            </a:br>
            <a:r>
              <a:rPr lang="pl-PL" sz="4800" b="1" dirty="0">
                <a:latin typeface="+mn-lt"/>
              </a:rPr>
              <a:t>z uwzględnieniem CUW*</a:t>
            </a:r>
          </a:p>
        </p:txBody>
      </p:sp>
      <p:graphicFrame>
        <p:nvGraphicFramePr>
          <p:cNvPr id="9" name="Symbol zastępczy zawartości 8">
            <a:extLst>
              <a:ext uri="{FF2B5EF4-FFF2-40B4-BE49-F238E27FC236}">
                <a16:creationId xmlns:a16="http://schemas.microsoft.com/office/drawing/2014/main" xmlns="" id="{1C69BFF5-37B1-13C8-F8A9-E91289AB20E7}"/>
              </a:ext>
            </a:extLst>
          </p:cNvPr>
          <p:cNvGraphicFramePr>
            <a:graphicFrameLocks noGrp="1"/>
          </p:cNvGraphicFramePr>
          <p:nvPr>
            <p:ph idx="1"/>
            <p:extLst>
              <p:ext uri="{D42A27DB-BD31-4B8C-83A1-F6EECF244321}">
                <p14:modId xmlns:p14="http://schemas.microsoft.com/office/powerpoint/2010/main" val="832787148"/>
              </p:ext>
            </p:extLst>
          </p:nvPr>
        </p:nvGraphicFramePr>
        <p:xfrm>
          <a:off x="107949" y="2560650"/>
          <a:ext cx="11950699" cy="3111513"/>
        </p:xfrm>
        <a:graphic>
          <a:graphicData uri="http://schemas.openxmlformats.org/drawingml/2006/table">
            <a:tbl>
              <a:tblPr firstRow="1" bandRow="1">
                <a:tableStyleId>{5C22544A-7EE6-4342-B048-85BDC9FD1C3A}</a:tableStyleId>
              </a:tblPr>
              <a:tblGrid>
                <a:gridCol w="1911350">
                  <a:extLst>
                    <a:ext uri="{9D8B030D-6E8A-4147-A177-3AD203B41FA5}">
                      <a16:colId xmlns:a16="http://schemas.microsoft.com/office/drawing/2014/main" xmlns="" val="1805169293"/>
                    </a:ext>
                  </a:extLst>
                </a:gridCol>
                <a:gridCol w="2387600">
                  <a:extLst>
                    <a:ext uri="{9D8B030D-6E8A-4147-A177-3AD203B41FA5}">
                      <a16:colId xmlns:a16="http://schemas.microsoft.com/office/drawing/2014/main" xmlns="" val="4141903715"/>
                    </a:ext>
                  </a:extLst>
                </a:gridCol>
                <a:gridCol w="2984500">
                  <a:extLst>
                    <a:ext uri="{9D8B030D-6E8A-4147-A177-3AD203B41FA5}">
                      <a16:colId xmlns:a16="http://schemas.microsoft.com/office/drawing/2014/main" xmlns="" val="373262841"/>
                    </a:ext>
                  </a:extLst>
                </a:gridCol>
                <a:gridCol w="1930400">
                  <a:extLst>
                    <a:ext uri="{9D8B030D-6E8A-4147-A177-3AD203B41FA5}">
                      <a16:colId xmlns:a16="http://schemas.microsoft.com/office/drawing/2014/main" xmlns="" val="4182014894"/>
                    </a:ext>
                  </a:extLst>
                </a:gridCol>
                <a:gridCol w="2736849">
                  <a:extLst>
                    <a:ext uri="{9D8B030D-6E8A-4147-A177-3AD203B41FA5}">
                      <a16:colId xmlns:a16="http://schemas.microsoft.com/office/drawing/2014/main" xmlns="" val="3969540280"/>
                    </a:ext>
                  </a:extLst>
                </a:gridCol>
              </a:tblGrid>
              <a:tr h="1483665">
                <a:tc>
                  <a:txBody>
                    <a:bodyPr/>
                    <a:lstStyle/>
                    <a:p>
                      <a:pPr algn="ctr" fontAlgn="b"/>
                      <a:r>
                        <a:rPr lang="pl-PL" sz="2800" b="1" i="0" u="none" strike="noStrike" dirty="0">
                          <a:solidFill>
                            <a:schemeClr val="tx1"/>
                          </a:solidFill>
                          <a:effectLst/>
                          <a:latin typeface="+mn-lt"/>
                        </a:rPr>
                        <a:t>Rok</a:t>
                      </a:r>
                    </a:p>
                  </a:txBody>
                  <a:tcPr marL="9525" marR="9525" marT="9525" marB="0" anchor="ctr" anchorCtr="1">
                    <a:solidFill>
                      <a:schemeClr val="accent3">
                        <a:lumMod val="75000"/>
                      </a:schemeClr>
                    </a:solidFill>
                  </a:tcPr>
                </a:tc>
                <a:tc>
                  <a:txBody>
                    <a:bodyPr/>
                    <a:lstStyle/>
                    <a:p>
                      <a:pPr algn="ctr" fontAlgn="b"/>
                      <a:r>
                        <a:rPr lang="pl-PL" sz="2800" b="1" u="none" strike="noStrike" dirty="0">
                          <a:solidFill>
                            <a:schemeClr val="tx1"/>
                          </a:solidFill>
                          <a:effectLst/>
                          <a:latin typeface="+mn-lt"/>
                        </a:rPr>
                        <a:t>Dochody oświatowe</a:t>
                      </a:r>
                      <a:endParaRPr lang="pl-PL" sz="2800" b="1" i="0" u="none" strike="noStrike" dirty="0">
                        <a:solidFill>
                          <a:schemeClr val="tx1"/>
                        </a:solidFill>
                        <a:effectLst/>
                        <a:latin typeface="+mn-lt"/>
                      </a:endParaRPr>
                    </a:p>
                  </a:txBody>
                  <a:tcPr marL="9525" marR="9525" marT="9525" marB="0" anchor="ctr" anchorCtr="1">
                    <a:solidFill>
                      <a:schemeClr val="accent3">
                        <a:lumMod val="75000"/>
                      </a:schemeClr>
                    </a:solidFill>
                  </a:tcPr>
                </a:tc>
                <a:tc>
                  <a:txBody>
                    <a:bodyPr/>
                    <a:lstStyle/>
                    <a:p>
                      <a:pPr algn="ctr" fontAlgn="b"/>
                      <a:r>
                        <a:rPr lang="pl-PL" sz="2000" b="1" i="0" u="none" strike="noStrike" dirty="0">
                          <a:solidFill>
                            <a:schemeClr val="tx1"/>
                          </a:solidFill>
                          <a:effectLst/>
                          <a:latin typeface="+mn-lt"/>
                        </a:rPr>
                        <a:t> w tym w latach 2023-2024 subwencja, a od 2025 określone w metryczce na podstawie danych SIO potrzeby oświatowe**</a:t>
                      </a:r>
                    </a:p>
                  </a:txBody>
                  <a:tcPr marL="9525" marR="9525" marT="9525" marB="0" anchor="ctr" anchorCtr="1">
                    <a:solidFill>
                      <a:schemeClr val="accent3">
                        <a:lumMod val="75000"/>
                      </a:schemeClr>
                    </a:solidFill>
                  </a:tcPr>
                </a:tc>
                <a:tc>
                  <a:txBody>
                    <a:bodyPr/>
                    <a:lstStyle/>
                    <a:p>
                      <a:pPr algn="ctr"/>
                      <a:r>
                        <a:rPr lang="pl-PL" sz="2800" dirty="0">
                          <a:solidFill>
                            <a:schemeClr val="tx1"/>
                          </a:solidFill>
                          <a:latin typeface="+mn-lt"/>
                        </a:rPr>
                        <a:t>Dochody CUW</a:t>
                      </a:r>
                    </a:p>
                  </a:txBody>
                  <a:tcPr anchor="ctr">
                    <a:solidFill>
                      <a:schemeClr val="accent3">
                        <a:lumMod val="75000"/>
                      </a:schemeClr>
                    </a:solidFill>
                  </a:tcPr>
                </a:tc>
                <a:tc>
                  <a:txBody>
                    <a:bodyPr/>
                    <a:lstStyle/>
                    <a:p>
                      <a:pPr algn="ctr"/>
                      <a:r>
                        <a:rPr lang="pl-PL" sz="2800" dirty="0">
                          <a:solidFill>
                            <a:schemeClr val="tx1"/>
                          </a:solidFill>
                          <a:latin typeface="+mn-lt"/>
                        </a:rPr>
                        <a:t>Dochody razem</a:t>
                      </a:r>
                    </a:p>
                  </a:txBody>
                  <a:tcPr anchor="ctr">
                    <a:solidFill>
                      <a:schemeClr val="accent3">
                        <a:lumMod val="75000"/>
                      </a:schemeClr>
                    </a:solidFill>
                  </a:tcPr>
                </a:tc>
                <a:extLst>
                  <a:ext uri="{0D108BD9-81ED-4DB2-BD59-A6C34878D82A}">
                    <a16:rowId xmlns:a16="http://schemas.microsoft.com/office/drawing/2014/main" xmlns="" val="3633497466"/>
                  </a:ext>
                </a:extLst>
              </a:tr>
              <a:tr h="525996">
                <a:tc>
                  <a:txBody>
                    <a:bodyPr/>
                    <a:lstStyle/>
                    <a:p>
                      <a:pPr algn="l" fontAlgn="b"/>
                      <a:r>
                        <a:rPr lang="pl-PL" sz="1800" b="1" i="1" u="none" strike="noStrike" dirty="0">
                          <a:effectLst/>
                        </a:rPr>
                        <a:t>2023 -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30 957 886,81    </a:t>
                      </a:r>
                    </a:p>
                  </a:txBody>
                  <a:tcPr marL="9525" marR="9525" marT="9525" marB="0" anchor="ctr">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23 991 442,00    </a:t>
                      </a:r>
                    </a:p>
                  </a:txBody>
                  <a:tcPr marL="9525" marR="9525" marT="9525" marB="0" anchor="ctr">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mn-lt"/>
                        </a:rPr>
                        <a:t>2 614,00    </a:t>
                      </a:r>
                    </a:p>
                  </a:txBody>
                  <a:tcPr marL="9525" marR="9525" marT="9525" marB="0" anchor="ctr">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mn-lt"/>
                        </a:rPr>
                        <a:t>30 960 500,81</a:t>
                      </a:r>
                    </a:p>
                  </a:txBody>
                  <a:tcPr marL="9525" marR="9525" marT="9525" marB="0" anchor="ctr">
                    <a:solidFill>
                      <a:schemeClr val="accent2">
                        <a:lumMod val="40000"/>
                        <a:lumOff val="60000"/>
                      </a:schemeClr>
                    </a:solidFill>
                  </a:tcPr>
                </a:tc>
                <a:extLst>
                  <a:ext uri="{0D108BD9-81ED-4DB2-BD59-A6C34878D82A}">
                    <a16:rowId xmlns:a16="http://schemas.microsoft.com/office/drawing/2014/main" xmlns="" val="1896811254"/>
                  </a:ext>
                </a:extLst>
              </a:tr>
              <a:tr h="525996">
                <a:tc>
                  <a:txBody>
                    <a:bodyPr/>
                    <a:lstStyle/>
                    <a:p>
                      <a:pPr algn="l" fontAlgn="b"/>
                      <a:r>
                        <a:rPr lang="pl-PL" sz="1800" b="1" i="1" u="none" strike="noStrike" dirty="0">
                          <a:effectLst/>
                        </a:rPr>
                        <a:t>2024 -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tc>
                <a:tc>
                  <a:txBody>
                    <a:bodyPr/>
                    <a:lstStyle/>
                    <a:p>
                      <a:pPr algn="ctr" fontAlgn="ctr"/>
                      <a:r>
                        <a:rPr lang="pl-PL" sz="2800" b="1" i="0" u="none" strike="noStrike" dirty="0">
                          <a:solidFill>
                            <a:srgbClr val="000000"/>
                          </a:solidFill>
                          <a:effectLst/>
                          <a:latin typeface="Calibri" panose="020F0502020204030204" pitchFamily="34" charset="0"/>
                        </a:rPr>
                        <a:t>44 514 910,59    </a:t>
                      </a:r>
                    </a:p>
                  </a:txBody>
                  <a:tcPr marL="9525" marR="9525" marT="9525" marB="0" anchor="ctr"/>
                </a:tc>
                <a:tc>
                  <a:txBody>
                    <a:bodyPr/>
                    <a:lstStyle/>
                    <a:p>
                      <a:pPr algn="ctr" fontAlgn="ctr"/>
                      <a:r>
                        <a:rPr lang="pl-PL" sz="2800" b="1" i="0" u="none" strike="noStrike" dirty="0">
                          <a:solidFill>
                            <a:srgbClr val="000000"/>
                          </a:solidFill>
                          <a:effectLst/>
                          <a:latin typeface="Calibri" panose="020F0502020204030204" pitchFamily="34" charset="0"/>
                        </a:rPr>
                        <a:t>32 580 021,00    </a:t>
                      </a:r>
                    </a:p>
                  </a:txBody>
                  <a:tcPr marL="9525" marR="9525" marT="9525" marB="0" anchor="ctr"/>
                </a:tc>
                <a:tc>
                  <a:txBody>
                    <a:bodyPr/>
                    <a:lstStyle/>
                    <a:p>
                      <a:pPr algn="ctr" fontAlgn="ctr"/>
                      <a:r>
                        <a:rPr lang="pl-PL" sz="2800" b="1" i="0" u="none" strike="noStrike" dirty="0">
                          <a:solidFill>
                            <a:srgbClr val="000000"/>
                          </a:solidFill>
                          <a:effectLst/>
                          <a:latin typeface="+mn-lt"/>
                        </a:rPr>
                        <a:t>9 842,00    </a:t>
                      </a:r>
                    </a:p>
                  </a:txBody>
                  <a:tcPr marL="9525" marR="9525" marT="9525" marB="0" anchor="ctr"/>
                </a:tc>
                <a:tc>
                  <a:txBody>
                    <a:bodyPr/>
                    <a:lstStyle/>
                    <a:p>
                      <a:pPr algn="ctr" fontAlgn="ctr"/>
                      <a:r>
                        <a:rPr lang="pl-PL" sz="2800" b="1" i="0" u="none" strike="noStrike" dirty="0">
                          <a:solidFill>
                            <a:srgbClr val="000000"/>
                          </a:solidFill>
                          <a:effectLst/>
                          <a:latin typeface="+mn-lt"/>
                        </a:rPr>
                        <a:t>44 524 752,59</a:t>
                      </a:r>
                    </a:p>
                  </a:txBody>
                  <a:tcPr marL="9525" marR="9525" marT="9525" marB="0" anchor="ctr"/>
                </a:tc>
                <a:extLst>
                  <a:ext uri="{0D108BD9-81ED-4DB2-BD59-A6C34878D82A}">
                    <a16:rowId xmlns:a16="http://schemas.microsoft.com/office/drawing/2014/main" xmlns="" val="2846622769"/>
                  </a:ext>
                </a:extLst>
              </a:tr>
              <a:tr h="525996">
                <a:tc>
                  <a:txBody>
                    <a:bodyPr/>
                    <a:lstStyle/>
                    <a:p>
                      <a:pPr algn="l" fontAlgn="b"/>
                      <a:r>
                        <a:rPr lang="pl-PL" sz="1800" b="1" i="1" u="none" strike="noStrike" dirty="0">
                          <a:effectLst/>
                        </a:rPr>
                        <a:t>2025 - plan</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43 675 163,80   </a:t>
                      </a:r>
                    </a:p>
                  </a:txBody>
                  <a:tcPr marL="9525" marR="9525" marT="9525" marB="0" anchor="ctr">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40 624 349,00</a:t>
                      </a:r>
                    </a:p>
                  </a:txBody>
                  <a:tcPr marL="9525" marR="9525" marT="9525" marB="0" anchor="ctr">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mn-lt"/>
                        </a:rPr>
                        <a:t>3 000,00    </a:t>
                      </a:r>
                    </a:p>
                  </a:txBody>
                  <a:tcPr marL="9525" marR="9525" marT="9525" marB="0" anchor="ctr">
                    <a:solidFill>
                      <a:schemeClr val="accent2">
                        <a:lumMod val="40000"/>
                        <a:lumOff val="60000"/>
                      </a:schemeClr>
                    </a:solidFill>
                  </a:tcPr>
                </a:tc>
                <a:tc>
                  <a:txBody>
                    <a:bodyPr/>
                    <a:lstStyle/>
                    <a:p>
                      <a:pPr algn="ctr" fontAlgn="ctr"/>
                      <a:r>
                        <a:rPr lang="pl-PL" sz="2800" b="1" i="0" u="none" strike="noStrike" dirty="0">
                          <a:solidFill>
                            <a:srgbClr val="000000"/>
                          </a:solidFill>
                          <a:effectLst/>
                          <a:latin typeface="+mn-lt"/>
                        </a:rPr>
                        <a:t>43 678 163,80</a:t>
                      </a:r>
                    </a:p>
                  </a:txBody>
                  <a:tcPr marL="9525" marR="9525" marT="9525" marB="0" anchor="ctr">
                    <a:solidFill>
                      <a:schemeClr val="accent2">
                        <a:lumMod val="40000"/>
                        <a:lumOff val="60000"/>
                      </a:schemeClr>
                    </a:solidFill>
                  </a:tcPr>
                </a:tc>
                <a:extLst>
                  <a:ext uri="{0D108BD9-81ED-4DB2-BD59-A6C34878D82A}">
                    <a16:rowId xmlns:a16="http://schemas.microsoft.com/office/drawing/2014/main" xmlns="" val="1050345981"/>
                  </a:ext>
                </a:extLst>
              </a:tr>
            </a:tbl>
          </a:graphicData>
        </a:graphic>
      </p:graphicFrame>
      <p:sp>
        <p:nvSpPr>
          <p:cNvPr id="10" name="Prostokąt 9">
            <a:extLst>
              <a:ext uri="{FF2B5EF4-FFF2-40B4-BE49-F238E27FC236}">
                <a16:creationId xmlns:a16="http://schemas.microsoft.com/office/drawing/2014/main" xmlns="" id="{57A34364-9BC7-1641-ACA6-17C64230AB77}"/>
              </a:ext>
            </a:extLst>
          </p:cNvPr>
          <p:cNvSpPr/>
          <p:nvPr/>
        </p:nvSpPr>
        <p:spPr>
          <a:xfrm>
            <a:off x="7645400" y="6553199"/>
            <a:ext cx="4318000"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b="1" dirty="0">
                <a:solidFill>
                  <a:srgbClr val="FFFF00"/>
                </a:solidFill>
              </a:rPr>
              <a:t>* Dane Urzędu Miejskiego Sulechów, RFK</a:t>
            </a:r>
          </a:p>
        </p:txBody>
      </p:sp>
    </p:spTree>
    <p:extLst>
      <p:ext uri="{BB962C8B-B14F-4D97-AF65-F5344CB8AC3E}">
        <p14:creationId xmlns:p14="http://schemas.microsoft.com/office/powerpoint/2010/main" val="33466627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A704F36B-4D53-1D93-5A6E-3150E3741671}"/>
              </a:ext>
            </a:extLst>
          </p:cNvPr>
          <p:cNvSpPr>
            <a:spLocks noGrp="1"/>
          </p:cNvSpPr>
          <p:nvPr>
            <p:ph type="title"/>
          </p:nvPr>
        </p:nvSpPr>
        <p:spPr>
          <a:xfrm>
            <a:off x="368300" y="182033"/>
            <a:ext cx="11150600" cy="1845205"/>
          </a:xfrm>
        </p:spPr>
        <p:txBody>
          <a:bodyPr>
            <a:normAutofit/>
          </a:bodyPr>
          <a:lstStyle/>
          <a:p>
            <a:pPr algn="ctr"/>
            <a:r>
              <a:rPr kumimoji="0" lang="pl-PL" sz="4800" b="1" i="0" u="none" strike="noStrike" kern="1200" cap="all" spc="0" normalizeH="0" baseline="0" noProof="0" dirty="0">
                <a:ln w="3175" cmpd="sng">
                  <a:noFill/>
                </a:ln>
                <a:solidFill>
                  <a:prstClr val="white"/>
                </a:solidFill>
                <a:effectLst/>
                <a:uLnTx/>
                <a:uFillTx/>
                <a:latin typeface="Calibri" panose="020F0502020204030204"/>
                <a:ea typeface="+mj-ea"/>
                <a:cs typeface="+mj-cs"/>
              </a:rPr>
              <a:t>wydatki oświatowe</a:t>
            </a:r>
            <a:br>
              <a:rPr kumimoji="0" lang="pl-PL" sz="4800" b="1" i="0" u="none" strike="noStrike" kern="1200" cap="all" spc="0" normalizeH="0" baseline="0" noProof="0" dirty="0">
                <a:ln w="3175" cmpd="sng">
                  <a:noFill/>
                </a:ln>
                <a:solidFill>
                  <a:prstClr val="white"/>
                </a:solidFill>
                <a:effectLst/>
                <a:uLnTx/>
                <a:uFillTx/>
                <a:latin typeface="Calibri" panose="020F0502020204030204"/>
                <a:ea typeface="+mj-ea"/>
                <a:cs typeface="+mj-cs"/>
              </a:rPr>
            </a:br>
            <a:r>
              <a:rPr kumimoji="0" lang="pl-PL" sz="4800" b="1" i="0" u="none" strike="noStrike" kern="1200" cap="all" spc="0" normalizeH="0" baseline="0" noProof="0" dirty="0">
                <a:ln w="3175" cmpd="sng">
                  <a:noFill/>
                </a:ln>
                <a:solidFill>
                  <a:prstClr val="white"/>
                </a:solidFill>
                <a:effectLst/>
                <a:uLnTx/>
                <a:uFillTx/>
                <a:latin typeface="Calibri" panose="020F0502020204030204"/>
                <a:ea typeface="+mj-ea"/>
                <a:cs typeface="+mj-cs"/>
              </a:rPr>
              <a:t>z uwzględnieniem CUW*</a:t>
            </a:r>
            <a:endParaRPr lang="pl-PL" sz="4400" dirty="0"/>
          </a:p>
        </p:txBody>
      </p:sp>
      <p:graphicFrame>
        <p:nvGraphicFramePr>
          <p:cNvPr id="4" name="Symbol zastępczy zawartości 3">
            <a:extLst>
              <a:ext uri="{FF2B5EF4-FFF2-40B4-BE49-F238E27FC236}">
                <a16:creationId xmlns:a16="http://schemas.microsoft.com/office/drawing/2014/main" xmlns="" id="{5FD94868-FD50-6497-E210-09F2657CAB7D}"/>
              </a:ext>
            </a:extLst>
          </p:cNvPr>
          <p:cNvGraphicFramePr>
            <a:graphicFrameLocks noGrp="1"/>
          </p:cNvGraphicFramePr>
          <p:nvPr>
            <p:ph idx="1"/>
            <p:extLst>
              <p:ext uri="{D42A27DB-BD31-4B8C-83A1-F6EECF244321}">
                <p14:modId xmlns:p14="http://schemas.microsoft.com/office/powerpoint/2010/main" val="1966707084"/>
              </p:ext>
            </p:extLst>
          </p:nvPr>
        </p:nvGraphicFramePr>
        <p:xfrm>
          <a:off x="254000" y="2247900"/>
          <a:ext cx="11709400" cy="3195374"/>
        </p:xfrm>
        <a:graphic>
          <a:graphicData uri="http://schemas.openxmlformats.org/drawingml/2006/table">
            <a:tbl>
              <a:tblPr firstRow="1" bandRow="1">
                <a:tableStyleId>{5C22544A-7EE6-4342-B048-85BDC9FD1C3A}</a:tableStyleId>
              </a:tblPr>
              <a:tblGrid>
                <a:gridCol w="2927350">
                  <a:extLst>
                    <a:ext uri="{9D8B030D-6E8A-4147-A177-3AD203B41FA5}">
                      <a16:colId xmlns:a16="http://schemas.microsoft.com/office/drawing/2014/main" xmlns="" val="251258897"/>
                    </a:ext>
                  </a:extLst>
                </a:gridCol>
                <a:gridCol w="3325492">
                  <a:extLst>
                    <a:ext uri="{9D8B030D-6E8A-4147-A177-3AD203B41FA5}">
                      <a16:colId xmlns:a16="http://schemas.microsoft.com/office/drawing/2014/main" xmlns="" val="2740887997"/>
                    </a:ext>
                  </a:extLst>
                </a:gridCol>
                <a:gridCol w="2529208">
                  <a:extLst>
                    <a:ext uri="{9D8B030D-6E8A-4147-A177-3AD203B41FA5}">
                      <a16:colId xmlns:a16="http://schemas.microsoft.com/office/drawing/2014/main" xmlns="" val="3270238152"/>
                    </a:ext>
                  </a:extLst>
                </a:gridCol>
                <a:gridCol w="2927350">
                  <a:extLst>
                    <a:ext uri="{9D8B030D-6E8A-4147-A177-3AD203B41FA5}">
                      <a16:colId xmlns:a16="http://schemas.microsoft.com/office/drawing/2014/main" xmlns="" val="4156407014"/>
                    </a:ext>
                  </a:extLst>
                </a:gridCol>
              </a:tblGrid>
              <a:tr h="1341425">
                <a:tc>
                  <a:txBody>
                    <a:bodyPr/>
                    <a:lstStyle/>
                    <a:p>
                      <a:pPr algn="ctr" fontAlgn="b"/>
                      <a:r>
                        <a:rPr lang="pl-PL" sz="2800" b="1" i="0" u="none" strike="noStrike" dirty="0">
                          <a:solidFill>
                            <a:schemeClr val="tx1"/>
                          </a:solidFill>
                          <a:effectLst/>
                          <a:latin typeface="+mn-lt"/>
                        </a:rPr>
                        <a:t>Rok</a:t>
                      </a:r>
                    </a:p>
                  </a:txBody>
                  <a:tcPr marL="9525" marR="9525" marT="9525" marB="0" anchor="ctr" anchorCtr="1">
                    <a:solidFill>
                      <a:schemeClr val="bg2">
                        <a:lumMod val="60000"/>
                        <a:lumOff val="40000"/>
                      </a:schemeClr>
                    </a:solidFill>
                  </a:tcPr>
                </a:tc>
                <a:tc>
                  <a:txBody>
                    <a:bodyPr/>
                    <a:lstStyle/>
                    <a:p>
                      <a:pPr algn="ctr" fontAlgn="b"/>
                      <a:r>
                        <a:rPr lang="pl-PL" sz="2800" b="1" u="none" strike="noStrike" dirty="0">
                          <a:effectLst/>
                        </a:rPr>
                        <a:t>Wydatki</a:t>
                      </a:r>
                    </a:p>
                    <a:p>
                      <a:pPr algn="ctr" fontAlgn="b"/>
                      <a:r>
                        <a:rPr lang="pl-PL" sz="2800" b="1" u="none" strike="noStrike" dirty="0">
                          <a:effectLst/>
                        </a:rPr>
                        <a:t>szkół i przedszkoli</a:t>
                      </a:r>
                      <a:endParaRPr lang="pl-PL" sz="2800" b="1" i="0" u="none" strike="noStrike" dirty="0">
                        <a:solidFill>
                          <a:srgbClr val="000000"/>
                        </a:solidFill>
                        <a:effectLst/>
                        <a:latin typeface="Calibri" panose="020F0502020204030204" pitchFamily="34" charset="0"/>
                      </a:endParaRPr>
                    </a:p>
                  </a:txBody>
                  <a:tcPr marL="9525" marR="9525" marT="9525" marB="0" anchor="ctr" anchorCtr="1">
                    <a:solidFill>
                      <a:schemeClr val="bg2">
                        <a:lumMod val="60000"/>
                        <a:lumOff val="40000"/>
                      </a:schemeClr>
                    </a:solidFill>
                  </a:tcPr>
                </a:tc>
                <a:tc>
                  <a:txBody>
                    <a:bodyPr/>
                    <a:lstStyle/>
                    <a:p>
                      <a:pPr algn="ctr"/>
                      <a:r>
                        <a:rPr lang="pl-PL" sz="2800" dirty="0"/>
                        <a:t>Wydatki</a:t>
                      </a:r>
                    </a:p>
                    <a:p>
                      <a:pPr algn="ctr"/>
                      <a:r>
                        <a:rPr lang="pl-PL" sz="2800" dirty="0"/>
                        <a:t>CUW</a:t>
                      </a:r>
                    </a:p>
                  </a:txBody>
                  <a:tcPr anchor="ctr">
                    <a:solidFill>
                      <a:schemeClr val="bg2">
                        <a:lumMod val="60000"/>
                        <a:lumOff val="40000"/>
                      </a:schemeClr>
                    </a:solidFill>
                  </a:tcPr>
                </a:tc>
                <a:tc>
                  <a:txBody>
                    <a:bodyPr/>
                    <a:lstStyle/>
                    <a:p>
                      <a:pPr algn="ctr"/>
                      <a:r>
                        <a:rPr lang="pl-PL" sz="2800" dirty="0"/>
                        <a:t>Wydatki</a:t>
                      </a:r>
                    </a:p>
                    <a:p>
                      <a:pPr algn="ctr"/>
                      <a:r>
                        <a:rPr lang="pl-PL" sz="2800" dirty="0"/>
                        <a:t>razem</a:t>
                      </a:r>
                    </a:p>
                  </a:txBody>
                  <a:tcPr anchor="ctr">
                    <a:solidFill>
                      <a:schemeClr val="bg2">
                        <a:lumMod val="60000"/>
                        <a:lumOff val="40000"/>
                      </a:schemeClr>
                    </a:solidFill>
                  </a:tcPr>
                </a:tc>
                <a:extLst>
                  <a:ext uri="{0D108BD9-81ED-4DB2-BD59-A6C34878D82A}">
                    <a16:rowId xmlns:a16="http://schemas.microsoft.com/office/drawing/2014/main" xmlns="" val="3825729434"/>
                  </a:ext>
                </a:extLst>
              </a:tr>
              <a:tr h="617983">
                <a:tc>
                  <a:txBody>
                    <a:bodyPr/>
                    <a:lstStyle/>
                    <a:p>
                      <a:pPr algn="l" fontAlgn="b"/>
                      <a:r>
                        <a:rPr lang="pl-PL" sz="1800" b="1" i="1" u="none" strike="noStrike" dirty="0">
                          <a:effectLst/>
                        </a:rPr>
                        <a:t>2023 -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bg2">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 55 897 382,64    </a:t>
                      </a:r>
                    </a:p>
                  </a:txBody>
                  <a:tcPr marL="9525" marR="9525" marT="9525" marB="0" anchor="ctr">
                    <a:solidFill>
                      <a:schemeClr val="bg2">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9 126 550,11    </a:t>
                      </a:r>
                    </a:p>
                  </a:txBody>
                  <a:tcPr marL="9525" marR="9525" marT="9525" marB="0" anchor="ctr">
                    <a:solidFill>
                      <a:schemeClr val="bg2">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65 023 932,75</a:t>
                      </a:r>
                    </a:p>
                  </a:txBody>
                  <a:tcPr marL="9525" marR="9525" marT="9525" marB="0" anchor="ctr">
                    <a:solidFill>
                      <a:schemeClr val="bg2">
                        <a:lumMod val="20000"/>
                        <a:lumOff val="80000"/>
                      </a:schemeClr>
                    </a:solidFill>
                  </a:tcPr>
                </a:tc>
                <a:extLst>
                  <a:ext uri="{0D108BD9-81ED-4DB2-BD59-A6C34878D82A}">
                    <a16:rowId xmlns:a16="http://schemas.microsoft.com/office/drawing/2014/main" xmlns="" val="1313417741"/>
                  </a:ext>
                </a:extLst>
              </a:tr>
              <a:tr h="617983">
                <a:tc>
                  <a:txBody>
                    <a:bodyPr/>
                    <a:lstStyle/>
                    <a:p>
                      <a:pPr algn="l" fontAlgn="b"/>
                      <a:r>
                        <a:rPr lang="pl-PL" sz="1800" b="1" i="1" u="none" strike="noStrike" dirty="0">
                          <a:effectLst/>
                        </a:rPr>
                        <a:t>2024 -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tc>
                <a:tc>
                  <a:txBody>
                    <a:bodyPr/>
                    <a:lstStyle/>
                    <a:p>
                      <a:pPr algn="ctr" fontAlgn="ctr"/>
                      <a:r>
                        <a:rPr lang="pl-PL" sz="2800" b="1" i="0" u="none" strike="noStrike" dirty="0">
                          <a:solidFill>
                            <a:srgbClr val="000000"/>
                          </a:solidFill>
                          <a:effectLst/>
                          <a:latin typeface="Calibri" panose="020F0502020204030204" pitchFamily="34" charset="0"/>
                        </a:rPr>
                        <a:t>65 707 585,85    </a:t>
                      </a:r>
                    </a:p>
                  </a:txBody>
                  <a:tcPr marL="9525" marR="9525" marT="9525" marB="0" anchor="ctr"/>
                </a:tc>
                <a:tc>
                  <a:txBody>
                    <a:bodyPr/>
                    <a:lstStyle/>
                    <a:p>
                      <a:pPr algn="ctr" fontAlgn="ctr"/>
                      <a:r>
                        <a:rPr lang="pl-PL" sz="2800" b="1" i="0" u="none" strike="noStrike" dirty="0">
                          <a:solidFill>
                            <a:srgbClr val="000000"/>
                          </a:solidFill>
                          <a:effectLst/>
                          <a:latin typeface="Calibri" panose="020F0502020204030204" pitchFamily="34" charset="0"/>
                        </a:rPr>
                        <a:t>11 096 384,85    </a:t>
                      </a:r>
                    </a:p>
                  </a:txBody>
                  <a:tcPr marL="9525" marR="9525" marT="9525" marB="0" anchor="ctr"/>
                </a:tc>
                <a:tc>
                  <a:txBody>
                    <a:bodyPr/>
                    <a:lstStyle/>
                    <a:p>
                      <a:pPr algn="ctr" fontAlgn="ctr"/>
                      <a:r>
                        <a:rPr lang="pl-PL" sz="2800" b="1" i="0" u="none" strike="noStrike" dirty="0">
                          <a:solidFill>
                            <a:srgbClr val="000000"/>
                          </a:solidFill>
                          <a:effectLst/>
                          <a:latin typeface="Calibri" panose="020F0502020204030204" pitchFamily="34" charset="0"/>
                        </a:rPr>
                        <a:t>76 803 970,70</a:t>
                      </a:r>
                    </a:p>
                  </a:txBody>
                  <a:tcPr marL="9525" marR="9525" marT="9525" marB="0" anchor="ctr"/>
                </a:tc>
                <a:extLst>
                  <a:ext uri="{0D108BD9-81ED-4DB2-BD59-A6C34878D82A}">
                    <a16:rowId xmlns:a16="http://schemas.microsoft.com/office/drawing/2014/main" xmlns="" val="4218743319"/>
                  </a:ext>
                </a:extLst>
              </a:tr>
              <a:tr h="617983">
                <a:tc>
                  <a:txBody>
                    <a:bodyPr/>
                    <a:lstStyle/>
                    <a:p>
                      <a:pPr algn="l" fontAlgn="b"/>
                      <a:r>
                        <a:rPr lang="pl-PL" sz="1800" b="1" i="1" u="none" strike="noStrike" dirty="0">
                          <a:effectLst/>
                        </a:rPr>
                        <a:t>2025 - plan</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bg2">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65 879 470,94    </a:t>
                      </a:r>
                    </a:p>
                  </a:txBody>
                  <a:tcPr marL="9525" marR="9525" marT="9525" marB="0" anchor="ctr">
                    <a:solidFill>
                      <a:schemeClr val="bg2">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11 869 491,04    </a:t>
                      </a:r>
                    </a:p>
                  </a:txBody>
                  <a:tcPr marL="9525" marR="9525" marT="9525" marB="0" anchor="ctr">
                    <a:solidFill>
                      <a:schemeClr val="bg2">
                        <a:lumMod val="20000"/>
                        <a:lumOff val="80000"/>
                      </a:schemeClr>
                    </a:solidFill>
                  </a:tcPr>
                </a:tc>
                <a:tc>
                  <a:txBody>
                    <a:bodyPr/>
                    <a:lstStyle/>
                    <a:p>
                      <a:pPr algn="ctr" fontAlgn="ctr"/>
                      <a:r>
                        <a:rPr lang="pl-PL" sz="2800" b="1" i="0" u="none" strike="noStrike" dirty="0">
                          <a:solidFill>
                            <a:srgbClr val="000000"/>
                          </a:solidFill>
                          <a:effectLst/>
                          <a:latin typeface="Calibri" panose="020F0502020204030204" pitchFamily="34" charset="0"/>
                        </a:rPr>
                        <a:t>77 748 961,98</a:t>
                      </a:r>
                    </a:p>
                  </a:txBody>
                  <a:tcPr marL="9525" marR="9525" marT="9525" marB="0" anchor="ctr">
                    <a:solidFill>
                      <a:schemeClr val="bg2">
                        <a:lumMod val="20000"/>
                        <a:lumOff val="80000"/>
                      </a:schemeClr>
                    </a:solidFill>
                  </a:tcPr>
                </a:tc>
                <a:extLst>
                  <a:ext uri="{0D108BD9-81ED-4DB2-BD59-A6C34878D82A}">
                    <a16:rowId xmlns:a16="http://schemas.microsoft.com/office/drawing/2014/main" xmlns="" val="2910775851"/>
                  </a:ext>
                </a:extLst>
              </a:tr>
            </a:tbl>
          </a:graphicData>
        </a:graphic>
      </p:graphicFrame>
      <p:sp>
        <p:nvSpPr>
          <p:cNvPr id="5" name="Prostokąt 4">
            <a:extLst>
              <a:ext uri="{FF2B5EF4-FFF2-40B4-BE49-F238E27FC236}">
                <a16:creationId xmlns:a16="http://schemas.microsoft.com/office/drawing/2014/main" xmlns="" id="{CED53BDF-56A9-7563-E7F8-FAED2A080389}"/>
              </a:ext>
            </a:extLst>
          </p:cNvPr>
          <p:cNvSpPr/>
          <p:nvPr/>
        </p:nvSpPr>
        <p:spPr>
          <a:xfrm>
            <a:off x="7645400" y="6553199"/>
            <a:ext cx="4318000"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b="1" dirty="0">
                <a:solidFill>
                  <a:srgbClr val="FFFF00"/>
                </a:solidFill>
              </a:rPr>
              <a:t>*Dane Urzędu Miejskiego Sulechów, RFK</a:t>
            </a:r>
          </a:p>
        </p:txBody>
      </p:sp>
    </p:spTree>
    <p:extLst>
      <p:ext uri="{BB962C8B-B14F-4D97-AF65-F5344CB8AC3E}">
        <p14:creationId xmlns:p14="http://schemas.microsoft.com/office/powerpoint/2010/main" val="9490440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15153" y="112955"/>
            <a:ext cx="11768865" cy="623944"/>
          </a:xfrm>
        </p:spPr>
        <p:txBody>
          <a:bodyPr>
            <a:noAutofit/>
          </a:bodyPr>
          <a:lstStyle/>
          <a:p>
            <a:pPr algn="ctr"/>
            <a:r>
              <a:rPr lang="pl-PL" sz="4000" b="1" dirty="0">
                <a:latin typeface="+mn-lt"/>
              </a:rPr>
              <a:t>Wydatki na oświatę (szkoły, przedszkola, CUW)*</a:t>
            </a:r>
            <a:endParaRPr lang="pl-PL" sz="4000" dirty="0">
              <a:latin typeface="+mn-lt"/>
            </a:endParaRPr>
          </a:p>
        </p:txBody>
      </p:sp>
      <p:graphicFrame>
        <p:nvGraphicFramePr>
          <p:cNvPr id="9" name="Wykres 8"/>
          <p:cNvGraphicFramePr/>
          <p:nvPr>
            <p:extLst>
              <p:ext uri="{D42A27DB-BD31-4B8C-83A1-F6EECF244321}">
                <p14:modId xmlns:p14="http://schemas.microsoft.com/office/powerpoint/2010/main" val="3190411966"/>
              </p:ext>
            </p:extLst>
          </p:nvPr>
        </p:nvGraphicFramePr>
        <p:xfrm>
          <a:off x="0" y="904568"/>
          <a:ext cx="12102353" cy="5840477"/>
        </p:xfrm>
        <a:graphic>
          <a:graphicData uri="http://schemas.openxmlformats.org/drawingml/2006/chart">
            <c:chart xmlns:c="http://schemas.openxmlformats.org/drawingml/2006/chart" xmlns:r="http://schemas.openxmlformats.org/officeDocument/2006/relationships" r:id="rId2"/>
          </a:graphicData>
        </a:graphic>
      </p:graphicFrame>
      <p:sp>
        <p:nvSpPr>
          <p:cNvPr id="7" name="Prostokąt 6"/>
          <p:cNvSpPr/>
          <p:nvPr/>
        </p:nvSpPr>
        <p:spPr>
          <a:xfrm>
            <a:off x="8130258" y="6531574"/>
            <a:ext cx="4061742"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solidFill>
                  <a:srgbClr val="FFFF00"/>
                </a:solidFill>
              </a:rPr>
              <a:t>* Dane Urzędu Miejskiego Sulechów, RFK</a:t>
            </a:r>
          </a:p>
        </p:txBody>
      </p:sp>
    </p:spTree>
    <p:extLst>
      <p:ext uri="{BB962C8B-B14F-4D97-AF65-F5344CB8AC3E}">
        <p14:creationId xmlns:p14="http://schemas.microsoft.com/office/powerpoint/2010/main" val="41908062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840842181"/>
              </p:ext>
            </p:extLst>
          </p:nvPr>
        </p:nvGraphicFramePr>
        <p:xfrm>
          <a:off x="311972" y="1715729"/>
          <a:ext cx="11555564" cy="5142271"/>
        </p:xfrm>
        <a:graphic>
          <a:graphicData uri="http://schemas.openxmlformats.org/drawingml/2006/chart">
            <c:chart xmlns:c="http://schemas.openxmlformats.org/drawingml/2006/chart" xmlns:r="http://schemas.openxmlformats.org/officeDocument/2006/relationships" r:id="rId2"/>
          </a:graphicData>
        </a:graphic>
      </p:graphicFrame>
      <p:sp>
        <p:nvSpPr>
          <p:cNvPr id="3" name="Prostokąt 2"/>
          <p:cNvSpPr/>
          <p:nvPr/>
        </p:nvSpPr>
        <p:spPr>
          <a:xfrm>
            <a:off x="845574" y="98322"/>
            <a:ext cx="10707329" cy="1754326"/>
          </a:xfrm>
          <a:prstGeom prst="rect">
            <a:avLst/>
          </a:prstGeom>
        </p:spPr>
        <p:txBody>
          <a:bodyPr wrap="square">
            <a:spAutoFit/>
          </a:bodyPr>
          <a:lstStyle/>
          <a:p>
            <a:pPr algn="ctr"/>
            <a:r>
              <a:rPr lang="pl-PL" sz="3600" b="1" dirty="0"/>
              <a:t>Graficzne przedstawienie</a:t>
            </a:r>
          </a:p>
          <a:p>
            <a:pPr algn="ctr"/>
            <a:r>
              <a:rPr lang="pl-PL" sz="3600" b="1" dirty="0"/>
              <a:t>dochodów i wydatków oświatowych</a:t>
            </a:r>
          </a:p>
          <a:p>
            <a:pPr algn="ctr"/>
            <a:r>
              <a:rPr lang="pl-PL" sz="3600" b="1" dirty="0"/>
              <a:t>w Gminie Sulechów w latach 2023-2025</a:t>
            </a:r>
            <a:endParaRPr lang="pl-PL" sz="3600" dirty="0"/>
          </a:p>
        </p:txBody>
      </p:sp>
      <p:sp>
        <p:nvSpPr>
          <p:cNvPr id="5" name="Prostokąt 4"/>
          <p:cNvSpPr/>
          <p:nvPr/>
        </p:nvSpPr>
        <p:spPr>
          <a:xfrm>
            <a:off x="7957363" y="6488668"/>
            <a:ext cx="4030014" cy="369332"/>
          </a:xfrm>
          <a:prstGeom prst="rect">
            <a:avLst/>
          </a:prstGeom>
        </p:spPr>
        <p:txBody>
          <a:bodyPr wrap="none">
            <a:spAutoFit/>
          </a:bodyPr>
          <a:lstStyle/>
          <a:p>
            <a:pPr algn="r"/>
            <a:r>
              <a:rPr lang="pl-PL" dirty="0">
                <a:solidFill>
                  <a:srgbClr val="FFFF00"/>
                </a:solidFill>
              </a:rPr>
              <a:t>* Dane Urzędu Miejskiego Sulechów, RFK</a:t>
            </a:r>
          </a:p>
        </p:txBody>
      </p:sp>
    </p:spTree>
    <p:extLst>
      <p:ext uri="{BB962C8B-B14F-4D97-AF65-F5344CB8AC3E}">
        <p14:creationId xmlns:p14="http://schemas.microsoft.com/office/powerpoint/2010/main" val="13154260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30710" y="210636"/>
            <a:ext cx="5191432" cy="1903299"/>
          </a:xfrm>
        </p:spPr>
        <p:txBody>
          <a:bodyPr>
            <a:normAutofit fontScale="90000"/>
          </a:bodyPr>
          <a:lstStyle/>
          <a:p>
            <a:r>
              <a:rPr lang="pl-PL" sz="4900" b="1" dirty="0"/>
              <a:t>Wydatki</a:t>
            </a:r>
            <a:br>
              <a:rPr lang="pl-PL" sz="4900" b="1" dirty="0"/>
            </a:br>
            <a:r>
              <a:rPr lang="pl-PL" sz="4900" b="1" dirty="0"/>
              <a:t>na niepubliczne</a:t>
            </a:r>
            <a:br>
              <a:rPr lang="pl-PL" sz="4900" b="1" dirty="0"/>
            </a:br>
            <a:r>
              <a:rPr lang="pl-PL" sz="4900" b="1" dirty="0"/>
              <a:t>przedszkola</a:t>
            </a:r>
            <a:endParaRPr lang="pl-PL" dirty="0"/>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3532897779"/>
              </p:ext>
            </p:extLst>
          </p:nvPr>
        </p:nvGraphicFramePr>
        <p:xfrm>
          <a:off x="6479458" y="210636"/>
          <a:ext cx="5102942" cy="1666130"/>
        </p:xfrm>
        <a:graphic>
          <a:graphicData uri="http://schemas.openxmlformats.org/drawingml/2006/table">
            <a:tbl>
              <a:tblPr>
                <a:tableStyleId>{5C22544A-7EE6-4342-B048-85BDC9FD1C3A}</a:tableStyleId>
              </a:tblPr>
              <a:tblGrid>
                <a:gridCol w="1818968">
                  <a:extLst>
                    <a:ext uri="{9D8B030D-6E8A-4147-A177-3AD203B41FA5}">
                      <a16:colId xmlns:a16="http://schemas.microsoft.com/office/drawing/2014/main" xmlns="" val="20000"/>
                    </a:ext>
                  </a:extLst>
                </a:gridCol>
                <a:gridCol w="3283974">
                  <a:extLst>
                    <a:ext uri="{9D8B030D-6E8A-4147-A177-3AD203B41FA5}">
                      <a16:colId xmlns:a16="http://schemas.microsoft.com/office/drawing/2014/main" xmlns="" val="20001"/>
                    </a:ext>
                  </a:extLst>
                </a:gridCol>
              </a:tblGrid>
              <a:tr h="654603">
                <a:tc>
                  <a:txBody>
                    <a:bodyPr/>
                    <a:lstStyle/>
                    <a:p>
                      <a:pPr algn="l" fontAlgn="b"/>
                      <a:r>
                        <a:rPr lang="pl-PL" sz="1800" u="none" strike="noStrike" dirty="0">
                          <a:effectLst/>
                        </a:rPr>
                        <a:t> Rok</a:t>
                      </a:r>
                      <a:endParaRPr lang="pl-PL" sz="1800" b="0" i="0" u="none" strike="noStrike" dirty="0">
                        <a:solidFill>
                          <a:srgbClr val="000000"/>
                        </a:solidFill>
                        <a:effectLst/>
                        <a:latin typeface="Calibri" panose="020F0502020204030204" pitchFamily="34" charset="0"/>
                      </a:endParaRPr>
                    </a:p>
                  </a:txBody>
                  <a:tcPr marL="9525" marR="9525" marT="9525" marB="0" anchor="ctr" anchorCtr="1">
                    <a:solidFill>
                      <a:schemeClr val="accent1">
                        <a:lumMod val="40000"/>
                        <a:lumOff val="60000"/>
                      </a:schemeClr>
                    </a:solidFill>
                  </a:tcPr>
                </a:tc>
                <a:tc>
                  <a:txBody>
                    <a:bodyPr/>
                    <a:lstStyle/>
                    <a:p>
                      <a:pPr algn="ctr" fontAlgn="ctr"/>
                      <a:r>
                        <a:rPr lang="pl-PL" sz="1800" u="none" strike="noStrike" dirty="0">
                          <a:solidFill>
                            <a:schemeClr val="tx1"/>
                          </a:solidFill>
                          <a:effectLst/>
                        </a:rPr>
                        <a:t>Wydatki</a:t>
                      </a:r>
                    </a:p>
                    <a:p>
                      <a:pPr algn="ctr" fontAlgn="ctr"/>
                      <a:r>
                        <a:rPr lang="pl-PL" sz="1800" u="none" strike="noStrike" dirty="0">
                          <a:solidFill>
                            <a:schemeClr val="tx1"/>
                          </a:solidFill>
                          <a:effectLst/>
                        </a:rPr>
                        <a:t>na niepubliczne przedszkola*</a:t>
                      </a:r>
                      <a:endParaRPr lang="pl-PL" sz="1800" b="0" i="0" u="none" strike="noStrike" dirty="0">
                        <a:solidFill>
                          <a:schemeClr val="tx1"/>
                        </a:solidFill>
                        <a:effectLst/>
                        <a:latin typeface="Calibri" panose="020F0502020204030204" pitchFamily="34" charset="0"/>
                      </a:endParaRPr>
                    </a:p>
                  </a:txBody>
                  <a:tcPr marL="9525" marR="9525" marT="9525" marB="0" anchor="ctr" anchorCtr="1">
                    <a:solidFill>
                      <a:schemeClr val="accent3"/>
                    </a:solidFill>
                  </a:tcPr>
                </a:tc>
                <a:extLst>
                  <a:ext uri="{0D108BD9-81ED-4DB2-BD59-A6C34878D82A}">
                    <a16:rowId xmlns:a16="http://schemas.microsoft.com/office/drawing/2014/main" xmlns="" val="10000"/>
                  </a:ext>
                </a:extLst>
              </a:tr>
              <a:tr h="382181">
                <a:tc>
                  <a:txBody>
                    <a:bodyPr/>
                    <a:lstStyle/>
                    <a:p>
                      <a:pPr algn="l" fontAlgn="b"/>
                      <a:r>
                        <a:rPr lang="pl-PL" sz="1800" b="1" i="1" u="none" strike="noStrike" dirty="0">
                          <a:effectLst/>
                        </a:rPr>
                        <a:t>2023 -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1">
                        <a:lumMod val="40000"/>
                        <a:lumOff val="60000"/>
                      </a:schemeClr>
                    </a:solidFill>
                  </a:tcPr>
                </a:tc>
                <a:tc>
                  <a:txBody>
                    <a:bodyPr/>
                    <a:lstStyle/>
                    <a:p>
                      <a:pPr algn="ctr" fontAlgn="b"/>
                      <a:r>
                        <a:rPr lang="pl-PL" sz="1800" u="none" strike="noStrike" dirty="0">
                          <a:solidFill>
                            <a:schemeClr val="tx1"/>
                          </a:solidFill>
                          <a:effectLst/>
                        </a:rPr>
                        <a:t> 6 503 737,48  zł</a:t>
                      </a:r>
                      <a:endParaRPr lang="pl-PL" sz="1800" b="0" i="0" u="none" strike="noStrike" dirty="0">
                        <a:solidFill>
                          <a:schemeClr val="tx1"/>
                        </a:solidFill>
                        <a:effectLst/>
                        <a:latin typeface="Calibri" panose="020F0502020204030204" pitchFamily="34" charset="0"/>
                      </a:endParaRPr>
                    </a:p>
                  </a:txBody>
                  <a:tcPr marL="9525" marR="9525" marT="9525" marB="0" anchor="b">
                    <a:solidFill>
                      <a:schemeClr val="accent3"/>
                    </a:solidFill>
                  </a:tcPr>
                </a:tc>
                <a:extLst>
                  <a:ext uri="{0D108BD9-81ED-4DB2-BD59-A6C34878D82A}">
                    <a16:rowId xmlns:a16="http://schemas.microsoft.com/office/drawing/2014/main" xmlns="" val="10001"/>
                  </a:ext>
                </a:extLst>
              </a:tr>
              <a:tr h="286412">
                <a:tc>
                  <a:txBody>
                    <a:bodyPr/>
                    <a:lstStyle/>
                    <a:p>
                      <a:pPr algn="l" fontAlgn="b"/>
                      <a:r>
                        <a:rPr lang="pl-PL" sz="1800" b="1" i="1" u="none" strike="noStrike" dirty="0">
                          <a:effectLst/>
                        </a:rPr>
                        <a:t>2024 - wykonanie</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1">
                        <a:lumMod val="40000"/>
                        <a:lumOff val="60000"/>
                      </a:schemeClr>
                    </a:solidFill>
                  </a:tcPr>
                </a:tc>
                <a:tc>
                  <a:txBody>
                    <a:bodyPr/>
                    <a:lstStyle/>
                    <a:p>
                      <a:pPr algn="ctr" fontAlgn="b"/>
                      <a:r>
                        <a:rPr lang="pl-PL" sz="1800" u="none" strike="noStrike" dirty="0">
                          <a:solidFill>
                            <a:schemeClr val="tx1"/>
                          </a:solidFill>
                          <a:effectLst/>
                        </a:rPr>
                        <a:t> 8 630 758,21 zł</a:t>
                      </a:r>
                      <a:endParaRPr lang="pl-PL" sz="1800" b="0" i="0" u="none" strike="noStrike" dirty="0">
                        <a:solidFill>
                          <a:schemeClr val="tx1"/>
                        </a:solidFill>
                        <a:effectLst/>
                        <a:latin typeface="Calibri" panose="020F0502020204030204" pitchFamily="34" charset="0"/>
                      </a:endParaRPr>
                    </a:p>
                  </a:txBody>
                  <a:tcPr marL="9525" marR="9525" marT="9525" marB="0" anchor="b">
                    <a:solidFill>
                      <a:schemeClr val="accent3"/>
                    </a:solidFill>
                  </a:tcPr>
                </a:tc>
                <a:extLst>
                  <a:ext uri="{0D108BD9-81ED-4DB2-BD59-A6C34878D82A}">
                    <a16:rowId xmlns:a16="http://schemas.microsoft.com/office/drawing/2014/main" xmlns="" val="10002"/>
                  </a:ext>
                </a:extLst>
              </a:tr>
              <a:tr h="342934">
                <a:tc>
                  <a:txBody>
                    <a:bodyPr/>
                    <a:lstStyle/>
                    <a:p>
                      <a:pPr algn="l" fontAlgn="b"/>
                      <a:r>
                        <a:rPr lang="pl-PL" sz="1800" b="1" i="1" u="none" strike="noStrike" dirty="0">
                          <a:effectLst/>
                        </a:rPr>
                        <a:t>2025 - plan</a:t>
                      </a:r>
                      <a:endParaRPr lang="pl-PL" sz="1800" b="1" i="1" u="none" strike="noStrike" dirty="0">
                        <a:solidFill>
                          <a:srgbClr val="000000"/>
                        </a:solidFill>
                        <a:effectLst/>
                        <a:latin typeface="Calibri" panose="020F0502020204030204" pitchFamily="34" charset="0"/>
                      </a:endParaRPr>
                    </a:p>
                  </a:txBody>
                  <a:tcPr marL="0" marR="0" marT="9525" marB="0" anchor="ctr" anchorCtr="1">
                    <a:solidFill>
                      <a:schemeClr val="accent1">
                        <a:lumMod val="40000"/>
                        <a:lumOff val="60000"/>
                      </a:schemeClr>
                    </a:solidFill>
                  </a:tcPr>
                </a:tc>
                <a:tc>
                  <a:txBody>
                    <a:bodyPr/>
                    <a:lstStyle/>
                    <a:p>
                      <a:pPr algn="ctr" fontAlgn="b"/>
                      <a:r>
                        <a:rPr lang="pl-PL" sz="1800" u="none" strike="noStrike" dirty="0">
                          <a:solidFill>
                            <a:schemeClr val="tx1"/>
                          </a:solidFill>
                          <a:effectLst/>
                        </a:rPr>
                        <a:t> 10 400 000,00  zł</a:t>
                      </a:r>
                      <a:endParaRPr lang="pl-PL" sz="1800" b="0" i="0" u="none" strike="noStrike" dirty="0">
                        <a:solidFill>
                          <a:schemeClr val="tx1"/>
                        </a:solidFill>
                        <a:effectLst/>
                        <a:latin typeface="Calibri" panose="020F0502020204030204" pitchFamily="34" charset="0"/>
                      </a:endParaRPr>
                    </a:p>
                  </a:txBody>
                  <a:tcPr marL="9525" marR="9525" marT="9525" marB="0" anchor="b">
                    <a:solidFill>
                      <a:schemeClr val="accent3"/>
                    </a:solidFill>
                  </a:tcPr>
                </a:tc>
                <a:extLst>
                  <a:ext uri="{0D108BD9-81ED-4DB2-BD59-A6C34878D82A}">
                    <a16:rowId xmlns:a16="http://schemas.microsoft.com/office/drawing/2014/main" xmlns="" val="10003"/>
                  </a:ext>
                </a:extLst>
              </a:tr>
            </a:tbl>
          </a:graphicData>
        </a:graphic>
      </p:graphicFrame>
      <p:graphicFrame>
        <p:nvGraphicFramePr>
          <p:cNvPr id="7" name="Wykres 6"/>
          <p:cNvGraphicFramePr/>
          <p:nvPr>
            <p:extLst>
              <p:ext uri="{D42A27DB-BD31-4B8C-83A1-F6EECF244321}">
                <p14:modId xmlns:p14="http://schemas.microsoft.com/office/powerpoint/2010/main" val="3362151401"/>
              </p:ext>
            </p:extLst>
          </p:nvPr>
        </p:nvGraphicFramePr>
        <p:xfrm>
          <a:off x="865239" y="2428568"/>
          <a:ext cx="10854813" cy="5245510"/>
        </p:xfrm>
        <a:graphic>
          <a:graphicData uri="http://schemas.openxmlformats.org/drawingml/2006/chart">
            <c:chart xmlns:c="http://schemas.openxmlformats.org/drawingml/2006/chart" xmlns:r="http://schemas.openxmlformats.org/officeDocument/2006/relationships" r:id="rId2"/>
          </a:graphicData>
        </a:graphic>
      </p:graphicFrame>
      <p:sp>
        <p:nvSpPr>
          <p:cNvPr id="5" name="Prostokąt 4"/>
          <p:cNvSpPr/>
          <p:nvPr/>
        </p:nvSpPr>
        <p:spPr>
          <a:xfrm>
            <a:off x="8311978" y="6519446"/>
            <a:ext cx="3665838" cy="338554"/>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pl-PL" sz="1600" dirty="0"/>
              <a:t>* Dane Urzędu Miejskiego Sulechów, RFK</a:t>
            </a:r>
          </a:p>
        </p:txBody>
      </p:sp>
    </p:spTree>
    <p:extLst>
      <p:ext uri="{BB962C8B-B14F-4D97-AF65-F5344CB8AC3E}">
        <p14:creationId xmlns:p14="http://schemas.microsoft.com/office/powerpoint/2010/main" val="16981405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type="title"/>
          </p:nvPr>
        </p:nvSpPr>
        <p:spPr>
          <a:xfrm>
            <a:off x="235975" y="501445"/>
            <a:ext cx="11670890" cy="5683045"/>
          </a:xfrm>
        </p:spPr>
        <p:txBody>
          <a:bodyPr>
            <a:normAutofit/>
          </a:bodyPr>
          <a:lstStyle/>
          <a:p>
            <a:pPr algn="ctr">
              <a:spcBef>
                <a:spcPts val="1200"/>
              </a:spcBef>
              <a:spcAft>
                <a:spcPts val="1200"/>
              </a:spcAft>
            </a:pPr>
            <a:r>
              <a:rPr lang="pl-PL" sz="5400" b="1" dirty="0">
                <a:solidFill>
                  <a:srgbClr val="FFFF00"/>
                </a:solidFill>
                <a:latin typeface="+mn-lt"/>
              </a:rPr>
              <a:t>Propozycje Zmiany </a:t>
            </a:r>
            <a:br>
              <a:rPr lang="pl-PL" sz="5400" b="1" dirty="0">
                <a:solidFill>
                  <a:srgbClr val="FFFF00"/>
                </a:solidFill>
                <a:latin typeface="+mn-lt"/>
              </a:rPr>
            </a:br>
            <a:r>
              <a:rPr lang="pl-PL" sz="5400" b="1" dirty="0">
                <a:solidFill>
                  <a:srgbClr val="FFFF00"/>
                </a:solidFill>
                <a:latin typeface="+mn-lt"/>
              </a:rPr>
              <a:t>sieci szkół gminy Sulechów przedstawione</a:t>
            </a:r>
            <a:br>
              <a:rPr lang="pl-PL" sz="5400" b="1" dirty="0">
                <a:solidFill>
                  <a:srgbClr val="FFFF00"/>
                </a:solidFill>
                <a:latin typeface="+mn-lt"/>
              </a:rPr>
            </a:br>
            <a:r>
              <a:rPr lang="pl-PL" sz="5400" b="1" dirty="0">
                <a:solidFill>
                  <a:srgbClr val="FFFF00"/>
                </a:solidFill>
                <a:latin typeface="+mn-lt"/>
              </a:rPr>
              <a:t>w ramach analizy eksperta</a:t>
            </a:r>
            <a:br>
              <a:rPr lang="pl-PL" sz="5400" b="1" dirty="0">
                <a:solidFill>
                  <a:srgbClr val="FFFF00"/>
                </a:solidFill>
                <a:latin typeface="+mn-lt"/>
              </a:rPr>
            </a:br>
            <a:r>
              <a:rPr lang="pl-PL" sz="5400" b="1" dirty="0">
                <a:solidFill>
                  <a:srgbClr val="FFFF00"/>
                </a:solidFill>
                <a:latin typeface="+mn-lt"/>
              </a:rPr>
              <a:t>pani Elżbiety </a:t>
            </a:r>
            <a:r>
              <a:rPr lang="pl-PL" sz="5400" b="1" dirty="0" err="1">
                <a:solidFill>
                  <a:srgbClr val="FFFF00"/>
                </a:solidFill>
                <a:latin typeface="+mn-lt"/>
              </a:rPr>
              <a:t>rabendy</a:t>
            </a:r>
            <a:r>
              <a:rPr lang="pl-PL" sz="5400" b="1" dirty="0">
                <a:solidFill>
                  <a:srgbClr val="FFFF00"/>
                </a:solidFill>
                <a:latin typeface="+mn-lt"/>
              </a:rPr>
              <a:t> </a:t>
            </a:r>
          </a:p>
        </p:txBody>
      </p:sp>
    </p:spTree>
    <p:extLst>
      <p:ext uri="{BB962C8B-B14F-4D97-AF65-F5344CB8AC3E}">
        <p14:creationId xmlns:p14="http://schemas.microsoft.com/office/powerpoint/2010/main" val="30069064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1131581" y="97408"/>
            <a:ext cx="9905998" cy="472863"/>
          </a:xfrm>
        </p:spPr>
        <p:txBody>
          <a:bodyPr>
            <a:noAutofit/>
          </a:bodyPr>
          <a:lstStyle/>
          <a:p>
            <a:pPr algn="ctr"/>
            <a:r>
              <a:rPr lang="pl-PL" sz="4000" b="1" dirty="0">
                <a:solidFill>
                  <a:schemeClr val="accent2">
                    <a:lumMod val="20000"/>
                    <a:lumOff val="80000"/>
                  </a:schemeClr>
                </a:solidFill>
                <a:latin typeface="+mn-lt"/>
              </a:rPr>
              <a:t>WARIANT I</a:t>
            </a:r>
          </a:p>
        </p:txBody>
      </p:sp>
      <p:sp>
        <p:nvSpPr>
          <p:cNvPr id="3" name="Symbol zastępczy zawartości 2"/>
          <p:cNvSpPr>
            <a:spLocks noGrp="1"/>
          </p:cNvSpPr>
          <p:nvPr>
            <p:ph idx="1"/>
          </p:nvPr>
        </p:nvSpPr>
        <p:spPr>
          <a:xfrm>
            <a:off x="74141" y="502508"/>
            <a:ext cx="12060194" cy="6262085"/>
          </a:xfrm>
        </p:spPr>
        <p:txBody>
          <a:bodyPr>
            <a:normAutofit fontScale="92500" lnSpcReduction="20000"/>
          </a:bodyPr>
          <a:lstStyle/>
          <a:p>
            <a:pPr marL="114300" indent="-342900">
              <a:buFont typeface="Wingdings" panose="05000000000000000000" pitchFamily="2" charset="2"/>
              <a:buChar char="Ø"/>
            </a:pPr>
            <a:r>
              <a:rPr lang="pl-PL" u="sng" dirty="0"/>
              <a:t>przeniesienie SP Buków do SP 1 w Sulechowie lub SP 2 w Sulechowie </a:t>
            </a:r>
            <a:r>
              <a:rPr lang="pl-PL" dirty="0"/>
              <a:t>(SP 2 brak pomieszczeń oddziału przedszkolnego)</a:t>
            </a:r>
          </a:p>
          <a:p>
            <a:pPr marL="654300" indent="-342900">
              <a:spcBef>
                <a:spcPts val="0"/>
              </a:spcBef>
              <a:spcAft>
                <a:spcPts val="0"/>
              </a:spcAft>
              <a:buFont typeface="Wingdings" panose="05000000000000000000" pitchFamily="2" charset="2"/>
              <a:buChar char="ü"/>
            </a:pPr>
            <a:r>
              <a:rPr lang="pl-PL" dirty="0"/>
              <a:t>przewidywane zmniejszenie wydatków o </a:t>
            </a:r>
            <a:r>
              <a:rPr lang="pl-PL" b="1" dirty="0">
                <a:solidFill>
                  <a:srgbClr val="FFFF00"/>
                </a:solidFill>
              </a:rPr>
              <a:t>1.077.268,24</a:t>
            </a:r>
            <a:r>
              <a:rPr lang="pl-PL" dirty="0">
                <a:solidFill>
                  <a:srgbClr val="FFFF00"/>
                </a:solidFill>
              </a:rPr>
              <a:t> </a:t>
            </a:r>
            <a:r>
              <a:rPr lang="pl-PL" b="1" dirty="0">
                <a:solidFill>
                  <a:srgbClr val="FFFF00"/>
                </a:solidFill>
              </a:rPr>
              <a:t>zł</a:t>
            </a:r>
            <a:r>
              <a:rPr lang="pl-PL" dirty="0">
                <a:solidFill>
                  <a:srgbClr val="FFFF00"/>
                </a:solidFill>
              </a:rPr>
              <a:t> (do SP1)/</a:t>
            </a:r>
            <a:r>
              <a:rPr lang="pl-PL" b="1" dirty="0">
                <a:solidFill>
                  <a:srgbClr val="FFFF00"/>
                </a:solidFill>
              </a:rPr>
              <a:t>1.194.990,23 zł</a:t>
            </a:r>
            <a:r>
              <a:rPr lang="pl-PL" dirty="0">
                <a:solidFill>
                  <a:srgbClr val="FFFF00"/>
                </a:solidFill>
              </a:rPr>
              <a:t> (do SP2) </a:t>
            </a:r>
            <a:r>
              <a:rPr lang="pl-PL" dirty="0"/>
              <a:t>(uwzględniono zmniejszenie</a:t>
            </a:r>
          </a:p>
          <a:p>
            <a:pPr marL="648000" indent="0">
              <a:spcBef>
                <a:spcPts val="0"/>
              </a:spcBef>
              <a:buNone/>
            </a:pPr>
            <a:r>
              <a:rPr lang="pl-PL" dirty="0"/>
              <a:t>o 6/7 oddziałów klasowych, etatu świetlicy, biblioteki, psychologa, pedagoga, pedagoga specjalnego z kosztami pracodawcy, „13” z przeliczeniem na godziny z ramowych planów nauczania bez dodatków za wychowawstwo, motywacyjny, stażowy),</a:t>
            </a:r>
          </a:p>
          <a:p>
            <a:pPr marL="654300" indent="-342900">
              <a:spcBef>
                <a:spcPts val="0"/>
              </a:spcBef>
              <a:spcAft>
                <a:spcPts val="0"/>
              </a:spcAft>
              <a:buFont typeface="Wingdings" panose="05000000000000000000" pitchFamily="2" charset="2"/>
              <a:buChar char="ü"/>
            </a:pPr>
            <a:r>
              <a:rPr lang="pl-PL" dirty="0"/>
              <a:t>nieuzwględniono zmniejszenia wydatków na pozostałą działalność bieżącą, w tym m.in. media, remonty oraz inwestycje,</a:t>
            </a:r>
          </a:p>
          <a:p>
            <a:pPr marL="648000" indent="0">
              <a:spcBef>
                <a:spcPts val="0"/>
              </a:spcBef>
              <a:buNone/>
            </a:pPr>
            <a:r>
              <a:rPr lang="pl-PL" dirty="0"/>
              <a:t>w tym dachu oraz hydrantów,</a:t>
            </a:r>
          </a:p>
          <a:p>
            <a:pPr marL="654300" indent="-342900">
              <a:spcBef>
                <a:spcPts val="0"/>
              </a:spcBef>
              <a:spcAft>
                <a:spcPts val="0"/>
              </a:spcAft>
              <a:buFont typeface="Wingdings" panose="05000000000000000000" pitchFamily="2" charset="2"/>
              <a:buChar char="ü"/>
            </a:pPr>
            <a:r>
              <a:rPr lang="pl-PL" dirty="0"/>
              <a:t>koszt dowozu do SP1/SP2 w Sulechowie – 58 uczniów i 17 dzieci OP, razem 75 osób, </a:t>
            </a:r>
          </a:p>
          <a:p>
            <a:pPr marL="648000" indent="0">
              <a:spcBef>
                <a:spcPts val="0"/>
              </a:spcBef>
              <a:buNone/>
            </a:pPr>
            <a:r>
              <a:rPr lang="pl-PL" dirty="0"/>
              <a:t>75 os.*280 zł /m-c = 21.000 * 10 m-</a:t>
            </a:r>
            <a:r>
              <a:rPr lang="pl-PL" dirty="0" err="1"/>
              <a:t>cy</a:t>
            </a:r>
            <a:r>
              <a:rPr lang="pl-PL" dirty="0"/>
              <a:t> = 210.000 zł rocznie</a:t>
            </a:r>
          </a:p>
          <a:p>
            <a:pPr marL="648000" indent="0">
              <a:buNone/>
            </a:pPr>
            <a:r>
              <a:rPr lang="pl-PL" b="1" i="1" dirty="0"/>
              <a:t>Przewidywane </a:t>
            </a:r>
            <a:r>
              <a:rPr lang="pl-PL" b="1" i="1" dirty="0">
                <a:solidFill>
                  <a:srgbClr val="FFFF00"/>
                </a:solidFill>
              </a:rPr>
              <a:t>minimalne zmniejszenie </a:t>
            </a:r>
            <a:r>
              <a:rPr lang="pl-PL" b="1" i="1" dirty="0"/>
              <a:t>wydatków </a:t>
            </a:r>
            <a:r>
              <a:rPr lang="pl-PL" b="1" i="1" dirty="0">
                <a:solidFill>
                  <a:srgbClr val="FFFF00"/>
                </a:solidFill>
              </a:rPr>
              <a:t>867.268,24zł (do SP1)/ 984.990,23 zł rocznie</a:t>
            </a:r>
            <a:r>
              <a:rPr lang="pl-PL" b="1" i="1" dirty="0"/>
              <a:t>!</a:t>
            </a:r>
          </a:p>
          <a:p>
            <a:pPr marL="114300" indent="-342900">
              <a:buFont typeface="Wingdings" panose="05000000000000000000" pitchFamily="2" charset="2"/>
              <a:buChar char="Ø"/>
            </a:pPr>
            <a:r>
              <a:rPr lang="pl-PL" u="sng" dirty="0"/>
              <a:t>przeniesienie SP Kalsk do SP Kije</a:t>
            </a:r>
          </a:p>
          <a:p>
            <a:pPr marL="654300" indent="-342900">
              <a:buFont typeface="Wingdings" panose="05000000000000000000" pitchFamily="2" charset="2"/>
              <a:buChar char="ü"/>
            </a:pPr>
            <a:r>
              <a:rPr lang="pl-PL" dirty="0"/>
              <a:t>zmniejszenie wydatków o </a:t>
            </a:r>
            <a:r>
              <a:rPr lang="pl-PL" b="1" dirty="0">
                <a:solidFill>
                  <a:srgbClr val="FFFF00"/>
                </a:solidFill>
              </a:rPr>
              <a:t>1.152.478,07 zł</a:t>
            </a:r>
            <a:r>
              <a:rPr lang="pl-PL" b="1" dirty="0"/>
              <a:t> </a:t>
            </a:r>
            <a:r>
              <a:rPr lang="pl-PL" dirty="0"/>
              <a:t>(uwzględniono zmniejszenie o 7 oddziałów klasowych, etatu świetlicy, biblioteki, psychologa, pedagoga, pedagoga specjalnego z kosztami pracodawcy, „13” z przeliczeniem na godziny z ramowych planów nauczania bez dodatków za wychowawstwo, motywacyjny, stażowy),</a:t>
            </a:r>
          </a:p>
          <a:p>
            <a:pPr marL="654300" indent="-342900">
              <a:spcBef>
                <a:spcPts val="0"/>
              </a:spcBef>
              <a:buFont typeface="Wingdings" panose="05000000000000000000" pitchFamily="2" charset="2"/>
              <a:buChar char="ü"/>
            </a:pPr>
            <a:r>
              <a:rPr lang="pl-PL" dirty="0"/>
              <a:t>nieuzwględniono zmniejszenia wydatków na pozostałą działalność bieżącą, w tym m.in. media, remonty,</a:t>
            </a:r>
          </a:p>
          <a:p>
            <a:pPr marL="654300" indent="-342900">
              <a:spcBef>
                <a:spcPts val="0"/>
              </a:spcBef>
              <a:buFont typeface="Wingdings" panose="05000000000000000000" pitchFamily="2" charset="2"/>
              <a:buChar char="ü"/>
            </a:pPr>
            <a:r>
              <a:rPr lang="pl-PL" dirty="0"/>
              <a:t>koszt dowozu do SP Kije – 65 uczniów i 12 dzieci OP, razem 77 osób, </a:t>
            </a:r>
          </a:p>
          <a:p>
            <a:pPr marL="648000" indent="0">
              <a:spcBef>
                <a:spcPts val="0"/>
              </a:spcBef>
              <a:buNone/>
            </a:pPr>
            <a:r>
              <a:rPr lang="pl-PL" dirty="0"/>
              <a:t>77 os.*280 zł /m-c = 21.560 * 10 m-</a:t>
            </a:r>
            <a:r>
              <a:rPr lang="pl-PL" dirty="0" err="1"/>
              <a:t>cy</a:t>
            </a:r>
            <a:r>
              <a:rPr lang="pl-PL" dirty="0"/>
              <a:t> = 215.600 zł rocznie</a:t>
            </a:r>
          </a:p>
          <a:p>
            <a:pPr marL="648000" indent="0">
              <a:buNone/>
            </a:pPr>
            <a:r>
              <a:rPr lang="pl-PL" b="1" i="1" dirty="0"/>
              <a:t>Przewidywana</a:t>
            </a:r>
            <a:r>
              <a:rPr lang="pl-PL" b="1" i="1" dirty="0">
                <a:solidFill>
                  <a:srgbClr val="FFFF00"/>
                </a:solidFill>
              </a:rPr>
              <a:t> minimalne</a:t>
            </a:r>
            <a:r>
              <a:rPr lang="pl-PL" b="1" i="1" dirty="0"/>
              <a:t> </a:t>
            </a:r>
            <a:r>
              <a:rPr lang="pl-PL" b="1" i="1" dirty="0">
                <a:solidFill>
                  <a:srgbClr val="FFFF00"/>
                </a:solidFill>
              </a:rPr>
              <a:t>zmniejszenie </a:t>
            </a:r>
            <a:r>
              <a:rPr lang="pl-PL" b="1" i="1" dirty="0"/>
              <a:t>wydatków </a:t>
            </a:r>
            <a:r>
              <a:rPr lang="pl-PL" b="1" i="1" dirty="0">
                <a:solidFill>
                  <a:srgbClr val="FFFF00"/>
                </a:solidFill>
              </a:rPr>
              <a:t>936.878,07</a:t>
            </a:r>
            <a:r>
              <a:rPr lang="pl-PL" b="1" i="1" dirty="0">
                <a:solidFill>
                  <a:srgbClr val="FF0000"/>
                </a:solidFill>
              </a:rPr>
              <a:t> </a:t>
            </a:r>
            <a:r>
              <a:rPr lang="pl-PL" b="1" i="1" dirty="0">
                <a:solidFill>
                  <a:srgbClr val="FFFF00"/>
                </a:solidFill>
              </a:rPr>
              <a:t>zł rocznie</a:t>
            </a:r>
            <a:r>
              <a:rPr lang="pl-PL" b="1" i="1" dirty="0"/>
              <a:t>!</a:t>
            </a:r>
          </a:p>
          <a:p>
            <a:pPr marL="180000" indent="0" algn="ctr">
              <a:spcBef>
                <a:spcPts val="1200"/>
              </a:spcBef>
              <a:spcAft>
                <a:spcPts val="0"/>
              </a:spcAft>
              <a:buNone/>
            </a:pPr>
            <a:r>
              <a:rPr lang="pl-PL" sz="2700" b="1" i="1" u="sng" dirty="0"/>
              <a:t>Razem wariant I spowodowałaby </a:t>
            </a:r>
            <a:r>
              <a:rPr lang="pl-PL" sz="2700" b="1" i="1" u="sng" dirty="0">
                <a:solidFill>
                  <a:srgbClr val="FFFF00"/>
                </a:solidFill>
              </a:rPr>
              <a:t>minimalne</a:t>
            </a:r>
            <a:r>
              <a:rPr lang="pl-PL" sz="2700" b="1" i="1" u="sng" dirty="0"/>
              <a:t> </a:t>
            </a:r>
            <a:r>
              <a:rPr lang="pl-PL" sz="2700" b="1" i="1" u="sng" dirty="0">
                <a:solidFill>
                  <a:srgbClr val="FFFF00"/>
                </a:solidFill>
              </a:rPr>
              <a:t>zmniejszenie </a:t>
            </a:r>
            <a:r>
              <a:rPr lang="pl-PL" sz="2700" b="1" i="1" u="sng" dirty="0"/>
              <a:t>wydatków na oświatę</a:t>
            </a:r>
          </a:p>
          <a:p>
            <a:pPr marL="180000" indent="0" algn="ctr">
              <a:buNone/>
            </a:pPr>
            <a:r>
              <a:rPr lang="pl-PL" sz="2700" b="1" i="1" u="sng" dirty="0">
                <a:solidFill>
                  <a:srgbClr val="FFFF00"/>
                </a:solidFill>
              </a:rPr>
              <a:t>od </a:t>
            </a:r>
            <a:r>
              <a:rPr lang="pl-PL" sz="2700" b="1" i="1" u="sng" dirty="0" smtClean="0">
                <a:solidFill>
                  <a:srgbClr val="FFFF00"/>
                </a:solidFill>
              </a:rPr>
              <a:t>1.807.146,31 </a:t>
            </a:r>
            <a:r>
              <a:rPr lang="pl-PL" sz="2700" b="1" i="1" u="sng" dirty="0">
                <a:solidFill>
                  <a:srgbClr val="FFFF00"/>
                </a:solidFill>
              </a:rPr>
              <a:t>do </a:t>
            </a:r>
            <a:r>
              <a:rPr lang="pl-PL" sz="2700" b="1" i="1" u="sng" dirty="0" smtClean="0">
                <a:solidFill>
                  <a:srgbClr val="FFFF00"/>
                </a:solidFill>
              </a:rPr>
              <a:t>1.915.868,30 </a:t>
            </a:r>
            <a:r>
              <a:rPr lang="pl-PL" sz="2700" b="1" i="1" u="sng" dirty="0">
                <a:solidFill>
                  <a:srgbClr val="FFFF00"/>
                </a:solidFill>
              </a:rPr>
              <a:t>zł!</a:t>
            </a:r>
            <a:endParaRPr lang="pl-PL" sz="2700" dirty="0">
              <a:solidFill>
                <a:srgbClr val="FFFF00"/>
              </a:solidFill>
            </a:endParaRPr>
          </a:p>
        </p:txBody>
      </p:sp>
    </p:spTree>
    <p:extLst>
      <p:ext uri="{BB962C8B-B14F-4D97-AF65-F5344CB8AC3E}">
        <p14:creationId xmlns:p14="http://schemas.microsoft.com/office/powerpoint/2010/main" val="5259253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07308" y="321956"/>
            <a:ext cx="10192264" cy="1020812"/>
          </a:xfrm>
        </p:spPr>
        <p:txBody>
          <a:bodyPr>
            <a:noAutofit/>
          </a:bodyPr>
          <a:lstStyle/>
          <a:p>
            <a:pPr algn="ctr"/>
            <a:r>
              <a:rPr lang="pl-PL" sz="4000" b="1" dirty="0">
                <a:solidFill>
                  <a:schemeClr val="accent4">
                    <a:lumMod val="20000"/>
                    <a:lumOff val="80000"/>
                  </a:schemeClr>
                </a:solidFill>
                <a:latin typeface="+mn-lt"/>
              </a:rPr>
              <a:t>WARIANT II</a:t>
            </a:r>
          </a:p>
        </p:txBody>
      </p:sp>
      <p:sp>
        <p:nvSpPr>
          <p:cNvPr id="3" name="Symbol zastępczy zawartości 2"/>
          <p:cNvSpPr>
            <a:spLocks noGrp="1"/>
          </p:cNvSpPr>
          <p:nvPr>
            <p:ph idx="1"/>
          </p:nvPr>
        </p:nvSpPr>
        <p:spPr>
          <a:xfrm>
            <a:off x="148281" y="1037968"/>
            <a:ext cx="11928389" cy="5684107"/>
          </a:xfrm>
        </p:spPr>
        <p:txBody>
          <a:bodyPr>
            <a:normAutofit fontScale="77500" lnSpcReduction="20000"/>
          </a:bodyPr>
          <a:lstStyle/>
          <a:p>
            <a:pPr marL="0" indent="-342900">
              <a:buFont typeface="Wingdings" panose="05000000000000000000" pitchFamily="2" charset="2"/>
              <a:buChar char="Ø"/>
            </a:pPr>
            <a:r>
              <a:rPr lang="pl-PL" sz="3400" u="sng" dirty="0"/>
              <a:t>przeniesienie SP Kalsk do SP 1 w Sulechowie</a:t>
            </a:r>
          </a:p>
          <a:p>
            <a:pPr marL="654300" indent="-342900">
              <a:buFont typeface="Wingdings" panose="05000000000000000000" pitchFamily="2" charset="2"/>
              <a:buChar char="ü"/>
            </a:pPr>
            <a:r>
              <a:rPr lang="pl-PL" sz="3400" dirty="0"/>
              <a:t>zmniejszenie wydatków o </a:t>
            </a:r>
            <a:r>
              <a:rPr lang="pl-PL" sz="3400" b="1" dirty="0">
                <a:solidFill>
                  <a:srgbClr val="FFFF00"/>
                </a:solidFill>
              </a:rPr>
              <a:t>971.116,55 zł </a:t>
            </a:r>
            <a:r>
              <a:rPr lang="pl-PL" sz="3400" dirty="0"/>
              <a:t>(uwzględniono zmniejszenie o 5 oddziałów klasowych, etatu świetlicy, biblioteki, psychologa, pedagoga, pedagoga specjalnego z kosztami pracodawcy, „13” z przeliczeniem na godziny z ramowych planów nauczania bez dodatków za wychowawstwo, motywacyjny, stażowy),</a:t>
            </a:r>
          </a:p>
          <a:p>
            <a:pPr marL="654300" indent="-342900">
              <a:spcBef>
                <a:spcPts val="0"/>
              </a:spcBef>
              <a:buFont typeface="Wingdings" panose="05000000000000000000" pitchFamily="2" charset="2"/>
              <a:buChar char="ü"/>
            </a:pPr>
            <a:r>
              <a:rPr lang="pl-PL" sz="3400" dirty="0" err="1"/>
              <a:t>nieuzwględniono</a:t>
            </a:r>
            <a:r>
              <a:rPr lang="pl-PL" sz="3400" dirty="0"/>
              <a:t> zmniejszenia wydatków na pozostałą działalność bieżącą, w tym m.in. media, remonty</a:t>
            </a:r>
          </a:p>
          <a:p>
            <a:pPr marL="654300" indent="-342900">
              <a:spcBef>
                <a:spcPts val="0"/>
              </a:spcBef>
              <a:buFont typeface="Wingdings" panose="05000000000000000000" pitchFamily="2" charset="2"/>
              <a:buChar char="ü"/>
            </a:pPr>
            <a:r>
              <a:rPr lang="pl-PL" sz="3400" dirty="0"/>
              <a:t>koszt dowozu do SP1 w Sulechowie – 65 uczniów i 12 dzieci OP, razem 77 osób, </a:t>
            </a:r>
          </a:p>
          <a:p>
            <a:pPr marL="648000" indent="0">
              <a:spcBef>
                <a:spcPts val="0"/>
              </a:spcBef>
              <a:buNone/>
            </a:pPr>
            <a:r>
              <a:rPr lang="pl-PL" sz="3400" dirty="0"/>
              <a:t>77 os.*280 zł /m-c = 21.560 * 10 m-</a:t>
            </a:r>
            <a:r>
              <a:rPr lang="pl-PL" sz="3400" dirty="0" err="1"/>
              <a:t>cy</a:t>
            </a:r>
            <a:r>
              <a:rPr lang="pl-PL" sz="3400" dirty="0"/>
              <a:t> = 215.600 zł rocznie</a:t>
            </a:r>
          </a:p>
          <a:p>
            <a:pPr marL="648000" indent="0">
              <a:buNone/>
            </a:pPr>
            <a:endParaRPr lang="pl-PL" sz="3400" b="1" i="1" dirty="0"/>
          </a:p>
          <a:p>
            <a:pPr marL="180000" indent="0" algn="ctr">
              <a:buNone/>
            </a:pPr>
            <a:r>
              <a:rPr lang="pl-PL" sz="4600" b="1" i="1" dirty="0"/>
              <a:t>Przewidywana </a:t>
            </a:r>
            <a:r>
              <a:rPr lang="pl-PL" sz="4600" b="1" i="1" dirty="0">
                <a:solidFill>
                  <a:srgbClr val="FFFF00"/>
                </a:solidFill>
              </a:rPr>
              <a:t>minimalne</a:t>
            </a:r>
            <a:r>
              <a:rPr lang="pl-PL" sz="4600" b="1" i="1" dirty="0"/>
              <a:t> </a:t>
            </a:r>
            <a:r>
              <a:rPr lang="pl-PL" sz="4600" b="1" i="1" dirty="0">
                <a:solidFill>
                  <a:srgbClr val="FFFF00"/>
                </a:solidFill>
              </a:rPr>
              <a:t>zmniejszenie </a:t>
            </a:r>
            <a:r>
              <a:rPr lang="pl-PL" sz="4600" b="1" i="1" dirty="0"/>
              <a:t>wydatków</a:t>
            </a:r>
          </a:p>
          <a:p>
            <a:pPr marL="180000" indent="0" algn="ctr">
              <a:buNone/>
            </a:pPr>
            <a:r>
              <a:rPr lang="pl-PL" sz="4600" b="1" i="1" dirty="0"/>
              <a:t>o</a:t>
            </a:r>
            <a:r>
              <a:rPr lang="pl-PL" sz="4600" b="1" i="1" dirty="0">
                <a:solidFill>
                  <a:srgbClr val="FFFF00"/>
                </a:solidFill>
              </a:rPr>
              <a:t> 755.516,55 zł rocznie</a:t>
            </a:r>
            <a:r>
              <a:rPr lang="pl-PL" sz="4600" b="1" i="1" dirty="0"/>
              <a:t>!</a:t>
            </a:r>
          </a:p>
        </p:txBody>
      </p:sp>
    </p:spTree>
    <p:extLst>
      <p:ext uri="{BB962C8B-B14F-4D97-AF65-F5344CB8AC3E}">
        <p14:creationId xmlns:p14="http://schemas.microsoft.com/office/powerpoint/2010/main" val="31072877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098" y="383664"/>
            <a:ext cx="9905998" cy="620347"/>
          </a:xfrm>
        </p:spPr>
        <p:txBody>
          <a:bodyPr>
            <a:noAutofit/>
          </a:bodyPr>
          <a:lstStyle/>
          <a:p>
            <a:pPr algn="ctr"/>
            <a:r>
              <a:rPr lang="pl-PL" sz="4800" b="1" dirty="0">
                <a:solidFill>
                  <a:schemeClr val="accent5">
                    <a:lumMod val="20000"/>
                    <a:lumOff val="80000"/>
                  </a:schemeClr>
                </a:solidFill>
                <a:latin typeface="+mn-lt"/>
              </a:rPr>
              <a:t>WARIANT III</a:t>
            </a:r>
          </a:p>
        </p:txBody>
      </p:sp>
      <p:sp>
        <p:nvSpPr>
          <p:cNvPr id="3" name="Symbol zastępczy zawartości 2"/>
          <p:cNvSpPr>
            <a:spLocks noGrp="1"/>
          </p:cNvSpPr>
          <p:nvPr>
            <p:ph idx="1"/>
          </p:nvPr>
        </p:nvSpPr>
        <p:spPr>
          <a:xfrm>
            <a:off x="603222" y="1004011"/>
            <a:ext cx="11208774" cy="5712542"/>
          </a:xfrm>
        </p:spPr>
        <p:txBody>
          <a:bodyPr>
            <a:noAutofit/>
          </a:bodyPr>
          <a:lstStyle/>
          <a:p>
            <a:pPr marL="0" indent="-342900">
              <a:buFont typeface="Wingdings" panose="05000000000000000000" pitchFamily="2" charset="2"/>
              <a:buChar char="Ø"/>
            </a:pPr>
            <a:r>
              <a:rPr lang="pl-PL" sz="2400" u="sng" dirty="0"/>
              <a:t>przeniesienie SP Buków do SP Kalsk</a:t>
            </a:r>
          </a:p>
          <a:p>
            <a:pPr marL="654300" indent="-342900">
              <a:buFont typeface="Wingdings" panose="05000000000000000000" pitchFamily="2" charset="2"/>
              <a:buChar char="ü"/>
            </a:pPr>
            <a:r>
              <a:rPr lang="pl-PL" sz="2400" dirty="0"/>
              <a:t>przewidywane zmniejszenie wydatków o </a:t>
            </a:r>
            <a:r>
              <a:rPr lang="pl-PL" sz="2400" b="1" dirty="0">
                <a:solidFill>
                  <a:srgbClr val="FFFF00"/>
                </a:solidFill>
              </a:rPr>
              <a:t>1.317.830,57 zł </a:t>
            </a:r>
            <a:r>
              <a:rPr lang="pl-PL" sz="2400" dirty="0"/>
              <a:t>(uwzględniono zmniejszenie 8 oddziałów klasowych, etatu świetlicy, biblioteki, psychologa, pedagoga, pedagoga specjalnego bez kosztów pracodawcy),</a:t>
            </a:r>
          </a:p>
          <a:p>
            <a:pPr marL="654300" indent="-342900">
              <a:buFont typeface="Wingdings" panose="05000000000000000000" pitchFamily="2" charset="2"/>
              <a:buChar char="ü"/>
            </a:pPr>
            <a:r>
              <a:rPr lang="pl-PL" sz="2400" dirty="0"/>
              <a:t>nieuzwględniono zmniejszenia wydatków na pozostałą działalność bieżącą, w tym m.in. media, remonty oraz inwestycje, w tym dachu oraz hydrantów,</a:t>
            </a:r>
          </a:p>
          <a:p>
            <a:pPr marL="654300" indent="-342900">
              <a:buFont typeface="Wingdings" panose="05000000000000000000" pitchFamily="2" charset="2"/>
              <a:buChar char="ü"/>
            </a:pPr>
            <a:r>
              <a:rPr lang="pl-PL" sz="2400" dirty="0"/>
              <a:t>koszt dowozu do SP Kalsk – 58 uczniów i 17 dzieci OP, razem 75 osób, </a:t>
            </a:r>
          </a:p>
          <a:p>
            <a:pPr marL="648000" indent="0">
              <a:buNone/>
            </a:pPr>
            <a:r>
              <a:rPr lang="pl-PL" sz="2400" dirty="0"/>
              <a:t>75 os.*280 zł /m-c = 21.000 * 10 m-</a:t>
            </a:r>
            <a:r>
              <a:rPr lang="pl-PL" sz="2400" dirty="0" err="1"/>
              <a:t>cy</a:t>
            </a:r>
            <a:r>
              <a:rPr lang="pl-PL" sz="2400" dirty="0"/>
              <a:t> = 210.000 zł rocznie</a:t>
            </a:r>
          </a:p>
          <a:p>
            <a:pPr marL="648000" indent="0">
              <a:buNone/>
            </a:pPr>
            <a:endParaRPr lang="pl-PL" b="1" dirty="0"/>
          </a:p>
          <a:p>
            <a:pPr marL="180000" indent="0" algn="ctr">
              <a:buNone/>
            </a:pPr>
            <a:r>
              <a:rPr lang="pl-PL" sz="3200" b="1" dirty="0"/>
              <a:t>Przewidywane </a:t>
            </a:r>
            <a:r>
              <a:rPr lang="pl-PL" sz="3200" b="1" dirty="0">
                <a:solidFill>
                  <a:srgbClr val="FFFF00"/>
                </a:solidFill>
              </a:rPr>
              <a:t>minimalne</a:t>
            </a:r>
            <a:r>
              <a:rPr lang="pl-PL" sz="3200" b="1" dirty="0"/>
              <a:t> </a:t>
            </a:r>
            <a:r>
              <a:rPr lang="pl-PL" sz="3200" b="1" dirty="0">
                <a:solidFill>
                  <a:srgbClr val="FFFF00"/>
                </a:solidFill>
              </a:rPr>
              <a:t>zmniejszenie</a:t>
            </a:r>
            <a:r>
              <a:rPr lang="pl-PL" sz="3200" b="1" dirty="0"/>
              <a:t> wydatków</a:t>
            </a:r>
          </a:p>
          <a:p>
            <a:pPr marL="180000" indent="0" algn="ctr">
              <a:buNone/>
            </a:pPr>
            <a:r>
              <a:rPr lang="pl-PL" sz="3200" b="1" dirty="0"/>
              <a:t>o </a:t>
            </a:r>
            <a:r>
              <a:rPr lang="pl-PL" sz="3200" b="1" dirty="0">
                <a:solidFill>
                  <a:srgbClr val="FFFF00"/>
                </a:solidFill>
              </a:rPr>
              <a:t>1.107.830,57 </a:t>
            </a:r>
            <a:r>
              <a:rPr lang="pl-PL" sz="3200" b="1" dirty="0"/>
              <a:t>zł rocznie!</a:t>
            </a:r>
          </a:p>
        </p:txBody>
      </p:sp>
    </p:spTree>
    <p:extLst>
      <p:ext uri="{BB962C8B-B14F-4D97-AF65-F5344CB8AC3E}">
        <p14:creationId xmlns:p14="http://schemas.microsoft.com/office/powerpoint/2010/main" val="3057198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47889" y="215396"/>
            <a:ext cx="9585581" cy="1478570"/>
          </a:xfrm>
        </p:spPr>
        <p:txBody>
          <a:bodyPr>
            <a:normAutofit/>
          </a:bodyPr>
          <a:lstStyle/>
          <a:p>
            <a:pPr algn="ctr"/>
            <a:r>
              <a:rPr lang="pl-PL" sz="4000" b="1" dirty="0"/>
              <a:t>plany FINANSOWE </a:t>
            </a:r>
            <a:r>
              <a:rPr lang="pl-PL" sz="4000" b="1" dirty="0" err="1"/>
              <a:t>sp</a:t>
            </a:r>
            <a:r>
              <a:rPr lang="pl-PL" sz="4000" b="1" dirty="0"/>
              <a:t> BUKÓW I </a:t>
            </a:r>
            <a:r>
              <a:rPr lang="pl-PL" sz="4000" b="1" dirty="0" err="1"/>
              <a:t>Sp</a:t>
            </a:r>
            <a:r>
              <a:rPr lang="pl-PL" sz="4000" b="1" dirty="0"/>
              <a:t> </a:t>
            </a:r>
            <a:r>
              <a:rPr lang="pl-PL" sz="4000" b="1" dirty="0" err="1"/>
              <a:t>kalsk</a:t>
            </a:r>
            <a:r>
              <a:rPr lang="pl-PL" sz="4000" b="1" dirty="0"/>
              <a:t> na rok 2025</a:t>
            </a:r>
          </a:p>
        </p:txBody>
      </p:sp>
      <p:graphicFrame>
        <p:nvGraphicFramePr>
          <p:cNvPr id="8" name="Symbol zastępczy zawartości 7"/>
          <p:cNvGraphicFramePr>
            <a:graphicFrameLocks noGrp="1"/>
          </p:cNvGraphicFramePr>
          <p:nvPr>
            <p:ph idx="1"/>
            <p:extLst>
              <p:ext uri="{D42A27DB-BD31-4B8C-83A1-F6EECF244321}">
                <p14:modId xmlns:p14="http://schemas.microsoft.com/office/powerpoint/2010/main" val="3487017822"/>
              </p:ext>
            </p:extLst>
          </p:nvPr>
        </p:nvGraphicFramePr>
        <p:xfrm>
          <a:off x="238698" y="1560560"/>
          <a:ext cx="11817505" cy="5112774"/>
        </p:xfrm>
        <a:graphic>
          <a:graphicData uri="http://schemas.openxmlformats.org/drawingml/2006/chart">
            <c:chart xmlns:c="http://schemas.openxmlformats.org/drawingml/2006/chart" xmlns:r="http://schemas.openxmlformats.org/officeDocument/2006/relationships" r:id="rId2"/>
          </a:graphicData>
        </a:graphic>
      </p:graphicFrame>
      <p:sp>
        <p:nvSpPr>
          <p:cNvPr id="10" name="Prostokąt 9"/>
          <p:cNvSpPr/>
          <p:nvPr/>
        </p:nvSpPr>
        <p:spPr>
          <a:xfrm>
            <a:off x="8099928" y="6488668"/>
            <a:ext cx="3956275" cy="369332"/>
          </a:xfrm>
          <a:prstGeom prst="rect">
            <a:avLst/>
          </a:prstGeom>
        </p:spPr>
        <p:txBody>
          <a:bodyPr wrap="none">
            <a:spAutoFit/>
          </a:bodyPr>
          <a:lstStyle/>
          <a:p>
            <a:pPr algn="r"/>
            <a:r>
              <a:rPr lang="pl-PL" dirty="0"/>
              <a:t>* Dane Urzędu Miejskiego Sulechów, RFK</a:t>
            </a:r>
          </a:p>
        </p:txBody>
      </p:sp>
    </p:spTree>
    <p:extLst>
      <p:ext uri="{BB962C8B-B14F-4D97-AF65-F5344CB8AC3E}">
        <p14:creationId xmlns:p14="http://schemas.microsoft.com/office/powerpoint/2010/main" val="921291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81000" y="88491"/>
            <a:ext cx="11353800" cy="1179870"/>
          </a:xfrm>
        </p:spPr>
        <p:txBody>
          <a:bodyPr>
            <a:noAutofit/>
          </a:bodyPr>
          <a:lstStyle/>
          <a:p>
            <a:pPr algn="ctr">
              <a:spcAft>
                <a:spcPts val="0"/>
              </a:spcAft>
            </a:pPr>
            <a:r>
              <a:rPr lang="pl-PL" b="1" dirty="0">
                <a:solidFill>
                  <a:schemeClr val="accent5">
                    <a:lumMod val="20000"/>
                    <a:lumOff val="80000"/>
                  </a:schemeClr>
                </a:solidFill>
                <a:latin typeface="+mn-lt"/>
              </a:rPr>
              <a:t>Liczba dzieci urodzonych w latach 2018-2023</a:t>
            </a:r>
            <a:br>
              <a:rPr lang="pl-PL" b="1" dirty="0">
                <a:solidFill>
                  <a:schemeClr val="accent5">
                    <a:lumMod val="20000"/>
                    <a:lumOff val="80000"/>
                  </a:schemeClr>
                </a:solidFill>
                <a:latin typeface="+mn-lt"/>
              </a:rPr>
            </a:br>
            <a:r>
              <a:rPr lang="pl-PL" b="1" dirty="0">
                <a:solidFill>
                  <a:schemeClr val="accent5">
                    <a:lumMod val="20000"/>
                    <a:lumOff val="80000"/>
                  </a:schemeClr>
                </a:solidFill>
                <a:latin typeface="+mn-lt"/>
              </a:rPr>
              <a:t>z podziałem na szkoły*</a:t>
            </a:r>
            <a:endParaRPr lang="pl-PL" b="1" dirty="0">
              <a:solidFill>
                <a:schemeClr val="accent5">
                  <a:lumMod val="20000"/>
                  <a:lumOff val="80000"/>
                </a:schemeClr>
              </a:solidFill>
              <a:latin typeface="+mn-lt"/>
              <a:ea typeface="Calibri" panose="020F0502020204030204" pitchFamily="34" charset="0"/>
            </a:endParaRPr>
          </a:p>
        </p:txBody>
      </p:sp>
      <p:graphicFrame>
        <p:nvGraphicFramePr>
          <p:cNvPr id="4" name="Symbol zastępczy zawartości 3"/>
          <p:cNvGraphicFramePr>
            <a:graphicFrameLocks noGrp="1"/>
          </p:cNvGraphicFramePr>
          <p:nvPr>
            <p:ph idx="1"/>
          </p:nvPr>
        </p:nvGraphicFramePr>
        <p:xfrm>
          <a:off x="864018" y="1328576"/>
          <a:ext cx="10625290" cy="4413885"/>
        </p:xfrm>
        <a:graphic>
          <a:graphicData uri="http://schemas.openxmlformats.org/drawingml/2006/table">
            <a:tbl>
              <a:tblPr>
                <a:tableStyleId>{ED083AE6-46FA-4A59-8FB0-9F97EB10719F}</a:tableStyleId>
              </a:tblPr>
              <a:tblGrid>
                <a:gridCol w="1784474">
                  <a:extLst>
                    <a:ext uri="{9D8B030D-6E8A-4147-A177-3AD203B41FA5}">
                      <a16:colId xmlns:a16="http://schemas.microsoft.com/office/drawing/2014/main" xmlns="" val="20000"/>
                    </a:ext>
                  </a:extLst>
                </a:gridCol>
                <a:gridCol w="1335965">
                  <a:extLst>
                    <a:ext uri="{9D8B030D-6E8A-4147-A177-3AD203B41FA5}">
                      <a16:colId xmlns:a16="http://schemas.microsoft.com/office/drawing/2014/main" xmlns="" val="20001"/>
                    </a:ext>
                  </a:extLst>
                </a:gridCol>
                <a:gridCol w="1139729">
                  <a:extLst>
                    <a:ext uri="{9D8B030D-6E8A-4147-A177-3AD203B41FA5}">
                      <a16:colId xmlns:a16="http://schemas.microsoft.com/office/drawing/2014/main" xmlns="" val="20002"/>
                    </a:ext>
                  </a:extLst>
                </a:gridCol>
                <a:gridCol w="1085394">
                  <a:extLst>
                    <a:ext uri="{9D8B030D-6E8A-4147-A177-3AD203B41FA5}">
                      <a16:colId xmlns:a16="http://schemas.microsoft.com/office/drawing/2014/main" xmlns="" val="20003"/>
                    </a:ext>
                  </a:extLst>
                </a:gridCol>
                <a:gridCol w="1211309">
                  <a:extLst>
                    <a:ext uri="{9D8B030D-6E8A-4147-A177-3AD203B41FA5}">
                      <a16:colId xmlns:a16="http://schemas.microsoft.com/office/drawing/2014/main" xmlns="" val="20004"/>
                    </a:ext>
                  </a:extLst>
                </a:gridCol>
                <a:gridCol w="1237642">
                  <a:extLst>
                    <a:ext uri="{9D8B030D-6E8A-4147-A177-3AD203B41FA5}">
                      <a16:colId xmlns:a16="http://schemas.microsoft.com/office/drawing/2014/main" xmlns="" val="20005"/>
                    </a:ext>
                  </a:extLst>
                </a:gridCol>
                <a:gridCol w="1105978">
                  <a:extLst>
                    <a:ext uri="{9D8B030D-6E8A-4147-A177-3AD203B41FA5}">
                      <a16:colId xmlns:a16="http://schemas.microsoft.com/office/drawing/2014/main" xmlns="" val="20006"/>
                    </a:ext>
                  </a:extLst>
                </a:gridCol>
                <a:gridCol w="1724799">
                  <a:extLst>
                    <a:ext uri="{9D8B030D-6E8A-4147-A177-3AD203B41FA5}">
                      <a16:colId xmlns:a16="http://schemas.microsoft.com/office/drawing/2014/main" xmlns="" val="20007"/>
                    </a:ext>
                  </a:extLst>
                </a:gridCol>
              </a:tblGrid>
              <a:tr h="485262">
                <a:tc>
                  <a:txBody>
                    <a:bodyPr/>
                    <a:lstStyle/>
                    <a:p>
                      <a:pPr algn="ctr">
                        <a:spcAft>
                          <a:spcPts val="0"/>
                        </a:spcAft>
                      </a:pPr>
                      <a:r>
                        <a:rPr lang="pl-PL" sz="3200" b="1" i="1" dirty="0">
                          <a:effectLst/>
                        </a:rPr>
                        <a:t>Szkoła</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effectLst/>
                        </a:rPr>
                        <a:t>2018</a:t>
                      </a:r>
                      <a:endParaRPr lang="pl-PL" sz="2800" b="1" i="1" baseline="30000" dirty="0">
                        <a:solidFill>
                          <a:schemeClr val="tx1"/>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effectLst/>
                        </a:rPr>
                        <a:t>2019</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effectLst/>
                        </a:rPr>
                        <a:t>2020</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effectLst/>
                        </a:rPr>
                        <a:t>2021</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effectLst/>
                        </a:rPr>
                        <a:t>2022</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effectLst/>
                        </a:rPr>
                        <a:t>2023</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a:spcAft>
                          <a:spcPts val="0"/>
                        </a:spcAft>
                      </a:pPr>
                      <a:r>
                        <a:rPr lang="pl-PL" sz="3200" b="1" i="1" dirty="0">
                          <a:solidFill>
                            <a:srgbClr val="FFFF00"/>
                          </a:solidFill>
                          <a:effectLst/>
                        </a:rPr>
                        <a:t>Ogółem</a:t>
                      </a:r>
                      <a:endParaRPr lang="pl-PL" sz="3600" b="1" i="1" dirty="0">
                        <a:solidFill>
                          <a:srgbClr val="FFFF00"/>
                        </a:solidFill>
                        <a:effectLst/>
                        <a:latin typeface="Calibri" panose="020F0502020204030204" pitchFamily="34" charset="0"/>
                        <a:ea typeface="Calibri" panose="020F0502020204030204" pitchFamily="34" charset="0"/>
                      </a:endParaRPr>
                    </a:p>
                  </a:txBody>
                  <a:tcPr marL="44450" marR="44450" marT="0" marB="0" anchor="ctr"/>
                </a:tc>
                <a:extLst>
                  <a:ext uri="{0D108BD9-81ED-4DB2-BD59-A6C34878D82A}">
                    <a16:rowId xmlns:a16="http://schemas.microsoft.com/office/drawing/2014/main" xmlns="" val="10000"/>
                  </a:ext>
                </a:extLst>
              </a:tr>
              <a:tr h="434082">
                <a:tc>
                  <a:txBody>
                    <a:bodyPr/>
                    <a:lstStyle/>
                    <a:p>
                      <a:pPr>
                        <a:spcAft>
                          <a:spcPts val="0"/>
                        </a:spcAft>
                      </a:pPr>
                      <a:r>
                        <a:rPr lang="pl-PL" sz="2800" dirty="0">
                          <a:effectLst/>
                        </a:rPr>
                        <a:t>SP 1</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92</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57</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54</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72</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41</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43</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359</a:t>
                      </a:r>
                    </a:p>
                  </a:txBody>
                  <a:tcPr marL="9525" marR="9525" marT="9525" marB="0" anchor="b"/>
                </a:tc>
                <a:extLst>
                  <a:ext uri="{0D108BD9-81ED-4DB2-BD59-A6C34878D82A}">
                    <a16:rowId xmlns:a16="http://schemas.microsoft.com/office/drawing/2014/main" xmlns="" val="10001"/>
                  </a:ext>
                </a:extLst>
              </a:tr>
              <a:tr h="434082">
                <a:tc>
                  <a:txBody>
                    <a:bodyPr/>
                    <a:lstStyle/>
                    <a:p>
                      <a:pPr>
                        <a:spcAft>
                          <a:spcPts val="0"/>
                        </a:spcAft>
                      </a:pPr>
                      <a:r>
                        <a:rPr lang="pl-PL" sz="2800" dirty="0">
                          <a:effectLst/>
                        </a:rPr>
                        <a:t>SP</a:t>
                      </a:r>
                      <a:r>
                        <a:rPr lang="pl-PL" sz="2800" baseline="0" dirty="0">
                          <a:effectLst/>
                        </a:rPr>
                        <a:t> </a:t>
                      </a:r>
                      <a:r>
                        <a:rPr lang="pl-PL" sz="2800" dirty="0">
                          <a:effectLst/>
                        </a:rPr>
                        <a:t>2</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50</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57</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50</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45</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38</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30</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270</a:t>
                      </a:r>
                    </a:p>
                  </a:txBody>
                  <a:tcPr marL="9525" marR="9525" marT="9525" marB="0" anchor="b"/>
                </a:tc>
                <a:extLst>
                  <a:ext uri="{0D108BD9-81ED-4DB2-BD59-A6C34878D82A}">
                    <a16:rowId xmlns:a16="http://schemas.microsoft.com/office/drawing/2014/main" xmlns="" val="10002"/>
                  </a:ext>
                </a:extLst>
              </a:tr>
              <a:tr h="434082">
                <a:tc>
                  <a:txBody>
                    <a:bodyPr/>
                    <a:lstStyle/>
                    <a:p>
                      <a:pPr>
                        <a:spcAft>
                          <a:spcPts val="0"/>
                        </a:spcAft>
                      </a:pPr>
                      <a:r>
                        <a:rPr lang="pl-PL" sz="2800" dirty="0">
                          <a:effectLst/>
                        </a:rPr>
                        <a:t>SP 3</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74</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78</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69</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80</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57</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62</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420</a:t>
                      </a:r>
                    </a:p>
                  </a:txBody>
                  <a:tcPr marL="9525" marR="9525" marT="9525" marB="0" anchor="b"/>
                </a:tc>
                <a:extLst>
                  <a:ext uri="{0D108BD9-81ED-4DB2-BD59-A6C34878D82A}">
                    <a16:rowId xmlns:a16="http://schemas.microsoft.com/office/drawing/2014/main" xmlns="" val="10003"/>
                  </a:ext>
                </a:extLst>
              </a:tr>
              <a:tr h="434082">
                <a:tc>
                  <a:txBody>
                    <a:bodyPr/>
                    <a:lstStyle/>
                    <a:p>
                      <a:pPr>
                        <a:spcAft>
                          <a:spcPts val="0"/>
                        </a:spcAft>
                      </a:pPr>
                      <a:r>
                        <a:rPr lang="pl-PL" sz="2800" dirty="0">
                          <a:effectLst/>
                        </a:rPr>
                        <a:t>SP Brody</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12</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12</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13</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9</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6</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9</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61</a:t>
                      </a:r>
                    </a:p>
                  </a:txBody>
                  <a:tcPr marL="9525" marR="9525" marT="9525" marB="0" anchor="b"/>
                </a:tc>
                <a:extLst>
                  <a:ext uri="{0D108BD9-81ED-4DB2-BD59-A6C34878D82A}">
                    <a16:rowId xmlns:a16="http://schemas.microsoft.com/office/drawing/2014/main" xmlns="" val="10004"/>
                  </a:ext>
                </a:extLst>
              </a:tr>
              <a:tr h="434082">
                <a:tc>
                  <a:txBody>
                    <a:bodyPr/>
                    <a:lstStyle/>
                    <a:p>
                      <a:pPr>
                        <a:spcAft>
                          <a:spcPts val="0"/>
                        </a:spcAft>
                      </a:pPr>
                      <a:r>
                        <a:rPr lang="pl-PL" sz="2800">
                          <a:effectLst/>
                        </a:rPr>
                        <a:t>SP Buków</a:t>
                      </a:r>
                      <a:endParaRPr lang="pl-PL" sz="32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11</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8</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14</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9</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8</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6</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56</a:t>
                      </a:r>
                    </a:p>
                  </a:txBody>
                  <a:tcPr marL="9525" marR="9525" marT="9525" marB="0" anchor="b"/>
                </a:tc>
                <a:extLst>
                  <a:ext uri="{0D108BD9-81ED-4DB2-BD59-A6C34878D82A}">
                    <a16:rowId xmlns:a16="http://schemas.microsoft.com/office/drawing/2014/main" xmlns="" val="10005"/>
                  </a:ext>
                </a:extLst>
              </a:tr>
              <a:tr h="434082">
                <a:tc>
                  <a:txBody>
                    <a:bodyPr/>
                    <a:lstStyle/>
                    <a:p>
                      <a:pPr>
                        <a:spcAft>
                          <a:spcPts val="0"/>
                        </a:spcAft>
                      </a:pPr>
                      <a:r>
                        <a:rPr lang="pl-PL" sz="2800">
                          <a:effectLst/>
                        </a:rPr>
                        <a:t>SP Cigacice</a:t>
                      </a:r>
                      <a:endParaRPr lang="pl-PL" sz="32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24</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11</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16</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7</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12</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9</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79</a:t>
                      </a:r>
                    </a:p>
                  </a:txBody>
                  <a:tcPr marL="9525" marR="9525" marT="9525" marB="0" anchor="b"/>
                </a:tc>
                <a:extLst>
                  <a:ext uri="{0D108BD9-81ED-4DB2-BD59-A6C34878D82A}">
                    <a16:rowId xmlns:a16="http://schemas.microsoft.com/office/drawing/2014/main" xmlns="" val="10006"/>
                  </a:ext>
                </a:extLst>
              </a:tr>
              <a:tr h="434082">
                <a:tc>
                  <a:txBody>
                    <a:bodyPr/>
                    <a:lstStyle/>
                    <a:p>
                      <a:pPr>
                        <a:spcAft>
                          <a:spcPts val="0"/>
                        </a:spcAft>
                      </a:pPr>
                      <a:r>
                        <a:rPr lang="pl-PL" sz="2800" dirty="0">
                          <a:effectLst/>
                        </a:rPr>
                        <a:t>SP Kalsk </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11</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3</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7</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8</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4</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5</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38</a:t>
                      </a:r>
                    </a:p>
                  </a:txBody>
                  <a:tcPr marL="9525" marR="9525" marT="9525" marB="0" anchor="b"/>
                </a:tc>
                <a:extLst>
                  <a:ext uri="{0D108BD9-81ED-4DB2-BD59-A6C34878D82A}">
                    <a16:rowId xmlns:a16="http://schemas.microsoft.com/office/drawing/2014/main" xmlns="" val="10007"/>
                  </a:ext>
                </a:extLst>
              </a:tr>
              <a:tr h="434082">
                <a:tc>
                  <a:txBody>
                    <a:bodyPr/>
                    <a:lstStyle/>
                    <a:p>
                      <a:pPr>
                        <a:spcAft>
                          <a:spcPts val="0"/>
                        </a:spcAft>
                      </a:pPr>
                      <a:r>
                        <a:rPr lang="pl-PL" sz="2800">
                          <a:effectLst/>
                        </a:rPr>
                        <a:t>SP Kije</a:t>
                      </a:r>
                      <a:endParaRPr lang="pl-PL" sz="32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b="0" i="0" u="none" strike="noStrike" dirty="0">
                          <a:solidFill>
                            <a:schemeClr val="tx1"/>
                          </a:solidFill>
                          <a:effectLst/>
                          <a:latin typeface="Calibri" panose="020F0502020204030204" pitchFamily="34" charset="0"/>
                        </a:rPr>
                        <a:t>7</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13</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10</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12</a:t>
                      </a:r>
                    </a:p>
                  </a:txBody>
                  <a:tcPr marL="9525" marR="9525" marT="9525" marB="0" anchor="b"/>
                </a:tc>
                <a:tc>
                  <a:txBody>
                    <a:bodyPr/>
                    <a:lstStyle/>
                    <a:p>
                      <a:pPr algn="ctr" fontAlgn="b"/>
                      <a:r>
                        <a:rPr lang="pl-PL" sz="2800" b="0" i="0" u="none" strike="noStrike">
                          <a:solidFill>
                            <a:schemeClr val="tx1"/>
                          </a:solidFill>
                          <a:effectLst/>
                          <a:latin typeface="Calibri" panose="020F0502020204030204" pitchFamily="34" charset="0"/>
                        </a:rPr>
                        <a:t>12</a:t>
                      </a:r>
                    </a:p>
                  </a:txBody>
                  <a:tcPr marL="9525" marR="9525" marT="9525" marB="0" anchor="b"/>
                </a:tc>
                <a:tc>
                  <a:txBody>
                    <a:bodyPr/>
                    <a:lstStyle/>
                    <a:p>
                      <a:pPr algn="ctr" fontAlgn="b"/>
                      <a:r>
                        <a:rPr lang="pl-PL" sz="2800" b="0" i="0" u="none" strike="noStrike" dirty="0">
                          <a:solidFill>
                            <a:schemeClr val="tx1"/>
                          </a:solidFill>
                          <a:effectLst/>
                          <a:latin typeface="Calibri" panose="020F0502020204030204" pitchFamily="34" charset="0"/>
                        </a:rPr>
                        <a:t>14</a:t>
                      </a:r>
                    </a:p>
                  </a:txBody>
                  <a:tcPr marL="9525" marR="9525" marT="9525" marB="0" anchor="b"/>
                </a:tc>
                <a:tc>
                  <a:txBody>
                    <a:bodyPr/>
                    <a:lstStyle/>
                    <a:p>
                      <a:pPr algn="ctr" fontAlgn="b"/>
                      <a:r>
                        <a:rPr lang="pl-PL" sz="2800" b="0" i="0" u="none" strike="noStrike" dirty="0">
                          <a:solidFill>
                            <a:srgbClr val="FFFF00"/>
                          </a:solidFill>
                          <a:effectLst/>
                          <a:latin typeface="Calibri" panose="020F0502020204030204" pitchFamily="34" charset="0"/>
                        </a:rPr>
                        <a:t>68</a:t>
                      </a:r>
                    </a:p>
                  </a:txBody>
                  <a:tcPr marL="9525" marR="9525" marT="9525" marB="0" anchor="b"/>
                </a:tc>
                <a:extLst>
                  <a:ext uri="{0D108BD9-81ED-4DB2-BD59-A6C34878D82A}">
                    <a16:rowId xmlns:a16="http://schemas.microsoft.com/office/drawing/2014/main" xmlns="" val="10008"/>
                  </a:ext>
                </a:extLst>
              </a:tr>
              <a:tr h="434082">
                <a:tc>
                  <a:txBody>
                    <a:bodyPr/>
                    <a:lstStyle/>
                    <a:p>
                      <a:pPr algn="r">
                        <a:spcAft>
                          <a:spcPts val="0"/>
                        </a:spcAft>
                      </a:pPr>
                      <a:r>
                        <a:rPr lang="pl-PL" sz="2800" b="1" i="1" dirty="0">
                          <a:effectLst/>
                        </a:rPr>
                        <a:t>OGÓŁEM</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a:spcAft>
                          <a:spcPts val="0"/>
                        </a:spcAft>
                      </a:pPr>
                      <a:r>
                        <a:rPr lang="pl-PL" sz="2800" b="1" i="1" dirty="0">
                          <a:effectLst/>
                        </a:rPr>
                        <a:t>281</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fontAlgn="b"/>
                      <a:r>
                        <a:rPr lang="pl-PL" sz="2800" b="1" i="0" u="none" strike="noStrike" dirty="0">
                          <a:solidFill>
                            <a:schemeClr val="tx1"/>
                          </a:solidFill>
                          <a:effectLst/>
                          <a:latin typeface="Calibri" panose="020F0502020204030204" pitchFamily="34" charset="0"/>
                        </a:rPr>
                        <a:t>239</a:t>
                      </a:r>
                    </a:p>
                  </a:txBody>
                  <a:tcPr marL="9525" marR="9525" marT="9525" marB="0" anchor="b"/>
                </a:tc>
                <a:tc>
                  <a:txBody>
                    <a:bodyPr/>
                    <a:lstStyle/>
                    <a:p>
                      <a:pPr algn="ctr" fontAlgn="b"/>
                      <a:r>
                        <a:rPr lang="pl-PL" sz="2800" b="1" i="0" u="none" strike="noStrike" dirty="0">
                          <a:solidFill>
                            <a:schemeClr val="tx1"/>
                          </a:solidFill>
                          <a:effectLst/>
                          <a:latin typeface="Calibri" panose="020F0502020204030204" pitchFamily="34" charset="0"/>
                        </a:rPr>
                        <a:t>233</a:t>
                      </a:r>
                    </a:p>
                  </a:txBody>
                  <a:tcPr marL="9525" marR="9525" marT="9525" marB="0" anchor="b"/>
                </a:tc>
                <a:tc>
                  <a:txBody>
                    <a:bodyPr/>
                    <a:lstStyle/>
                    <a:p>
                      <a:pPr algn="ctr" fontAlgn="b"/>
                      <a:r>
                        <a:rPr lang="pl-PL" sz="2800" b="1" i="0" u="none" strike="noStrike" dirty="0">
                          <a:solidFill>
                            <a:schemeClr val="tx1"/>
                          </a:solidFill>
                          <a:effectLst/>
                          <a:latin typeface="Calibri" panose="020F0502020204030204" pitchFamily="34" charset="0"/>
                        </a:rPr>
                        <a:t>242</a:t>
                      </a:r>
                    </a:p>
                  </a:txBody>
                  <a:tcPr marL="9525" marR="9525" marT="9525" marB="0" anchor="b"/>
                </a:tc>
                <a:tc>
                  <a:txBody>
                    <a:bodyPr/>
                    <a:lstStyle/>
                    <a:p>
                      <a:pPr algn="ctr" fontAlgn="b"/>
                      <a:r>
                        <a:rPr lang="pl-PL" sz="2800" b="1" i="0" u="none" strike="noStrike" dirty="0">
                          <a:solidFill>
                            <a:schemeClr val="tx1"/>
                          </a:solidFill>
                          <a:effectLst/>
                          <a:latin typeface="Calibri" panose="020F0502020204030204" pitchFamily="34" charset="0"/>
                        </a:rPr>
                        <a:t>178</a:t>
                      </a:r>
                    </a:p>
                  </a:txBody>
                  <a:tcPr marL="9525" marR="9525" marT="9525" marB="0" anchor="b"/>
                </a:tc>
                <a:tc>
                  <a:txBody>
                    <a:bodyPr/>
                    <a:lstStyle/>
                    <a:p>
                      <a:pPr algn="ctr" fontAlgn="b"/>
                      <a:r>
                        <a:rPr lang="pl-PL" sz="2800" b="1" i="0" u="none" strike="noStrike" dirty="0">
                          <a:solidFill>
                            <a:schemeClr val="tx1"/>
                          </a:solidFill>
                          <a:effectLst/>
                          <a:latin typeface="Calibri" panose="020F0502020204030204" pitchFamily="34" charset="0"/>
                        </a:rPr>
                        <a:t>178</a:t>
                      </a:r>
                    </a:p>
                  </a:txBody>
                  <a:tcPr marL="9525" marR="9525" marT="9525" marB="0" anchor="b"/>
                </a:tc>
                <a:tc>
                  <a:txBody>
                    <a:bodyPr/>
                    <a:lstStyle/>
                    <a:p>
                      <a:pPr algn="ctr" fontAlgn="b"/>
                      <a:r>
                        <a:rPr lang="pl-PL" sz="2800" b="1" i="0" u="none" strike="noStrike" dirty="0">
                          <a:solidFill>
                            <a:srgbClr val="FFFF00"/>
                          </a:solidFill>
                          <a:effectLst/>
                          <a:latin typeface="Calibri" panose="020F0502020204030204" pitchFamily="34" charset="0"/>
                        </a:rPr>
                        <a:t>1351</a:t>
                      </a:r>
                    </a:p>
                  </a:txBody>
                  <a:tcPr marL="9525" marR="9525" marT="9525" marB="0" anchor="b"/>
                </a:tc>
                <a:extLst>
                  <a:ext uri="{0D108BD9-81ED-4DB2-BD59-A6C34878D82A}">
                    <a16:rowId xmlns:a16="http://schemas.microsoft.com/office/drawing/2014/main" xmlns="" val="10009"/>
                  </a:ext>
                </a:extLst>
              </a:tr>
            </a:tbl>
          </a:graphicData>
        </a:graphic>
      </p:graphicFrame>
      <p:sp>
        <p:nvSpPr>
          <p:cNvPr id="5" name="Rectangle 1"/>
          <p:cNvSpPr>
            <a:spLocks noChangeArrowheads="1"/>
          </p:cNvSpPr>
          <p:nvPr/>
        </p:nvSpPr>
        <p:spPr bwMode="auto">
          <a:xfrm>
            <a:off x="0" y="-249510"/>
            <a:ext cx="13708176" cy="70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l-PL"/>
          </a:p>
        </p:txBody>
      </p:sp>
      <p:sp>
        <p:nvSpPr>
          <p:cNvPr id="6" name="Prostokąt 5"/>
          <p:cNvSpPr/>
          <p:nvPr/>
        </p:nvSpPr>
        <p:spPr>
          <a:xfrm>
            <a:off x="7038362" y="6405461"/>
            <a:ext cx="5513105" cy="461665"/>
          </a:xfrm>
          <a:prstGeom prst="rect">
            <a:avLst/>
          </a:prstGeom>
        </p:spPr>
        <p:txBody>
          <a:bodyPr wrap="square">
            <a:spAutoFit/>
          </a:bodyPr>
          <a:lstStyle/>
          <a:p>
            <a:r>
              <a:rPr lang="pl-PL" sz="2400" dirty="0">
                <a:solidFill>
                  <a:srgbClr val="FFFF00"/>
                </a:solidFill>
              </a:rPr>
              <a:t> </a:t>
            </a:r>
            <a:r>
              <a:rPr lang="pl-PL" sz="1600" dirty="0">
                <a:solidFill>
                  <a:srgbClr val="FFFF00"/>
                </a:solidFill>
              </a:rPr>
              <a:t>* Dane Urzędu Miejskiego Sulechów – Ewidencja ludności</a:t>
            </a:r>
          </a:p>
        </p:txBody>
      </p:sp>
      <p:sp>
        <p:nvSpPr>
          <p:cNvPr id="3" name="Prostokąt 2"/>
          <p:cNvSpPr/>
          <p:nvPr/>
        </p:nvSpPr>
        <p:spPr>
          <a:xfrm>
            <a:off x="809107" y="5928407"/>
            <a:ext cx="10735112" cy="477054"/>
          </a:xfrm>
          <a:prstGeom prst="rect">
            <a:avLst/>
          </a:prstGeom>
        </p:spPr>
        <p:txBody>
          <a:bodyPr wrap="square">
            <a:spAutoFit/>
          </a:bodyPr>
          <a:lstStyle/>
          <a:p>
            <a:r>
              <a:rPr lang="pl-PL" sz="2500" b="1" dirty="0"/>
              <a:t>Rocznik 2018 rozpocznie naukę w szkołach podstawowych w roku 2025/2026</a:t>
            </a:r>
          </a:p>
        </p:txBody>
      </p:sp>
    </p:spTree>
    <p:extLst>
      <p:ext uri="{BB962C8B-B14F-4D97-AF65-F5344CB8AC3E}">
        <p14:creationId xmlns:p14="http://schemas.microsoft.com/office/powerpoint/2010/main" val="4575677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82380"/>
            <a:ext cx="12192000" cy="461318"/>
          </a:xfrm>
        </p:spPr>
        <p:txBody>
          <a:bodyPr>
            <a:normAutofit fontScale="90000"/>
          </a:bodyPr>
          <a:lstStyle/>
          <a:p>
            <a:pPr algn="ctr"/>
            <a:r>
              <a:rPr lang="pl-PL" b="1" dirty="0">
                <a:latin typeface="+mn-lt"/>
              </a:rPr>
              <a:t>Obecne obwody szkół podstawowych miejskich</a:t>
            </a:r>
          </a:p>
        </p:txBody>
      </p:sp>
      <p:pic>
        <p:nvPicPr>
          <p:cNvPr id="4"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42054" y="597070"/>
            <a:ext cx="5995559" cy="6026151"/>
          </a:xfrm>
        </p:spPr>
      </p:pic>
    </p:spTree>
    <p:extLst>
      <p:ext uri="{BB962C8B-B14F-4D97-AF65-F5344CB8AC3E}">
        <p14:creationId xmlns:p14="http://schemas.microsoft.com/office/powerpoint/2010/main" val="27885656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6065" y="-118609"/>
            <a:ext cx="10859522" cy="1274456"/>
          </a:xfrm>
        </p:spPr>
        <p:txBody>
          <a:bodyPr/>
          <a:lstStyle/>
          <a:p>
            <a:pPr algn="ctr"/>
            <a:r>
              <a:rPr lang="pl-PL" b="1" dirty="0">
                <a:latin typeface="+mn-lt"/>
              </a:rPr>
              <a:t>PODZIAŁ ULIC I MIEJSCOWOŚCI</a:t>
            </a:r>
            <a:br>
              <a:rPr lang="pl-PL" b="1" dirty="0">
                <a:latin typeface="+mn-lt"/>
              </a:rPr>
            </a:br>
            <a:r>
              <a:rPr lang="pl-PL" b="1" dirty="0">
                <a:latin typeface="+mn-lt"/>
              </a:rPr>
              <a:t>NA POSZCZEGÓLNE OBWODY SZKÓŁ MIEJSKICH</a:t>
            </a:r>
          </a:p>
        </p:txBody>
      </p:sp>
      <p:sp>
        <p:nvSpPr>
          <p:cNvPr id="5" name="Symbol zastępczy zawartości 4"/>
          <p:cNvSpPr>
            <a:spLocks noGrp="1"/>
          </p:cNvSpPr>
          <p:nvPr>
            <p:ph idx="1"/>
          </p:nvPr>
        </p:nvSpPr>
        <p:spPr>
          <a:xfrm>
            <a:off x="275842" y="1439654"/>
            <a:ext cx="2506687" cy="5334772"/>
          </a:xfrm>
        </p:spPr>
        <p:txBody>
          <a:bodyPr>
            <a:noAutofit/>
          </a:bodyPr>
          <a:lstStyle/>
          <a:p>
            <a:pPr marL="0" indent="0" algn="ctr">
              <a:spcAft>
                <a:spcPts val="0"/>
              </a:spcAft>
              <a:buNone/>
            </a:pPr>
            <a:r>
              <a:rPr lang="pl-PL" b="1" dirty="0"/>
              <a:t>Szkoła Podstawowa nr 1 im. gen. Józefa Bema</a:t>
            </a:r>
          </a:p>
          <a:p>
            <a:pPr marL="0" indent="0" algn="ctr">
              <a:buNone/>
            </a:pPr>
            <a:r>
              <a:rPr lang="pl-PL" b="1" dirty="0"/>
              <a:t>w Sulechowie: </a:t>
            </a:r>
          </a:p>
          <a:p>
            <a:pPr marL="0" indent="0" algn="ctr">
              <a:buNone/>
            </a:pPr>
            <a:r>
              <a:rPr lang="pl-PL" sz="1500" b="1" i="1" u="sng" dirty="0"/>
              <a:t>Sulechów, ulice</a:t>
            </a:r>
            <a:r>
              <a:rPr lang="pl-PL" sz="1500" dirty="0"/>
              <a:t>: Aleja Niepodległości, B. Prusa, Bankowa, Brzozowa, Cicha, Dąbrowskiego, Dom Kolejowy, Dworcowa, Konopnickiej, Koszarowa, Lipowa, Łochowska, Narutowicza, Orzechowa, Orzeszkowej, Osiedle Zacisze, Powstańców Wielkopolskich, Poznańska, Pułaskiego, Rozwojowa, Skłodowskiej, Słoneczna, Styczniowa, Targowa, Wiejska, Wojska Polskiego, Zielona, Zwycięstwa, Żwirki i Wigury </a:t>
            </a:r>
          </a:p>
          <a:p>
            <a:pPr marL="0" indent="0" algn="ctr">
              <a:buNone/>
            </a:pPr>
            <a:r>
              <a:rPr lang="pl-PL" sz="1500" b="1" i="1" u="sng" dirty="0"/>
              <a:t>miejscowości</a:t>
            </a:r>
            <a:r>
              <a:rPr lang="pl-PL" sz="1500" dirty="0"/>
              <a:t>: Brzezie k. Sulechowa, </a:t>
            </a:r>
            <a:r>
              <a:rPr lang="pl-PL" sz="1500" dirty="0" err="1"/>
              <a:t>Klępsk</a:t>
            </a:r>
            <a:r>
              <a:rPr lang="pl-PL" sz="1500" dirty="0"/>
              <a:t>.</a:t>
            </a:r>
          </a:p>
        </p:txBody>
      </p:sp>
      <p:sp>
        <p:nvSpPr>
          <p:cNvPr id="6" name="Symbol zastępczy zawartości 4"/>
          <p:cNvSpPr txBox="1">
            <a:spLocks/>
          </p:cNvSpPr>
          <p:nvPr/>
        </p:nvSpPr>
        <p:spPr>
          <a:xfrm>
            <a:off x="2883977" y="1441881"/>
            <a:ext cx="3692012" cy="5332545"/>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lgn="ctr">
              <a:lnSpc>
                <a:spcPct val="100000"/>
              </a:lnSpc>
              <a:spcBef>
                <a:spcPts val="0"/>
              </a:spcBef>
              <a:buNone/>
            </a:pPr>
            <a:r>
              <a:rPr lang="pl-PL" sz="1800" b="1" dirty="0"/>
              <a:t>Szkoła Podstawowa nr 2</a:t>
            </a:r>
          </a:p>
          <a:p>
            <a:pPr marL="0" indent="0" algn="ctr">
              <a:lnSpc>
                <a:spcPct val="100000"/>
              </a:lnSpc>
              <a:spcBef>
                <a:spcPts val="0"/>
              </a:spcBef>
              <a:buNone/>
            </a:pPr>
            <a:r>
              <a:rPr lang="pl-PL" sz="1800" b="1" dirty="0"/>
              <a:t>im. Jana Pawła II w Sulechowie: </a:t>
            </a:r>
          </a:p>
          <a:p>
            <a:pPr marL="0" indent="0" algn="ctr">
              <a:buNone/>
            </a:pPr>
            <a:r>
              <a:rPr lang="pl-PL" sz="1500" b="1" i="1" u="sng" dirty="0"/>
              <a:t>Sulechów, ulice</a:t>
            </a:r>
            <a:r>
              <a:rPr lang="pl-PL" sz="1500" dirty="0"/>
              <a:t>: 1 Maja, Aleja Wielkopolska, Andrzeja Radka, Armii Krajowej Nr 1-15, Brama Piastowska, Cezarego Baryki, Chopina Fryderyka, Doktora Judyma, Gdańska, Gen. Sikorskiego, Handlowa, Jana Pawła II, Jodłowa, Kamienna, Kopernika, Księcia Odrowąża, Licealna, Łąkowa, Łukasiewicza, Magazynowa, Młyńska, Nowy Rynek, Okrężna bez nr 27-31, Olbromskiego, Osiedle Promień, PCK, Plac Biskupa Wilhelma Pluty, Plac ks. Michała Kaczmarka, Plac Kościelny, Plac Ratuszowy, Przedwiośnie, </a:t>
            </a:r>
            <a:r>
              <a:rPr lang="pl-PL" sz="1500" dirty="0" err="1"/>
              <a:t>Przyłączna</a:t>
            </a:r>
            <a:r>
              <a:rPr lang="pl-PL" sz="1500" dirty="0"/>
              <a:t>, Siłaczki, Syzyfowa, Szklane Domy, Szkolna, Tkacka, Urody Życia, Wierna Rzeka, Wolności, Wspólna, Zaułek Międzymorze, Żeromskiego </a:t>
            </a:r>
          </a:p>
          <a:p>
            <a:pPr marL="0" indent="0" algn="ctr">
              <a:buNone/>
            </a:pPr>
            <a:r>
              <a:rPr lang="pl-PL" sz="1500" b="1" i="1" u="sng" dirty="0"/>
              <a:t>miejscowości</a:t>
            </a:r>
            <a:r>
              <a:rPr lang="pl-PL" sz="1500" dirty="0"/>
              <a:t>: Krężoły, Obłotne. </a:t>
            </a:r>
          </a:p>
        </p:txBody>
      </p:sp>
      <p:sp>
        <p:nvSpPr>
          <p:cNvPr id="7" name="Symbol zastępczy zawartości 4"/>
          <p:cNvSpPr txBox="1">
            <a:spLocks/>
          </p:cNvSpPr>
          <p:nvPr/>
        </p:nvSpPr>
        <p:spPr>
          <a:xfrm>
            <a:off x="6575988" y="1438060"/>
            <a:ext cx="5616011" cy="5336366"/>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lgn="ctr">
              <a:lnSpc>
                <a:spcPct val="100000"/>
              </a:lnSpc>
              <a:spcBef>
                <a:spcPts val="0"/>
              </a:spcBef>
              <a:buNone/>
            </a:pPr>
            <a:r>
              <a:rPr lang="pl-PL" sz="1800" b="1" dirty="0"/>
              <a:t>Szkoła Podstawowa nr 3</a:t>
            </a:r>
          </a:p>
          <a:p>
            <a:pPr marL="0" indent="0" algn="ctr">
              <a:lnSpc>
                <a:spcPct val="100000"/>
              </a:lnSpc>
              <a:spcBef>
                <a:spcPts val="0"/>
              </a:spcBef>
              <a:buNone/>
            </a:pPr>
            <a:r>
              <a:rPr lang="pl-PL" sz="1800" b="1" dirty="0"/>
              <a:t>im. Janusza Kusocińskiego w Sulechowie: </a:t>
            </a:r>
          </a:p>
          <a:p>
            <a:pPr marL="0" indent="0" algn="ctr">
              <a:buNone/>
            </a:pPr>
            <a:r>
              <a:rPr lang="pl-PL" sz="1500" b="1" i="1" u="sng" dirty="0"/>
              <a:t>Sulechów, ulice</a:t>
            </a:r>
            <a:r>
              <a:rPr lang="pl-PL" sz="1500" dirty="0"/>
              <a:t>: Armii Krajowej Nr 16- ... , Bolesława Chrobrego, Bolesława Krzywoustego, Bolesława Śmiałego, Brzoskwiniowa, Czereśniowa, Dębowa, Gajowa, Henryka Brodatego, Janusza Kusocińskiego, Kasztanowa, Kazimierza Odnowiciela, Kazimierza Sprawiedliwego, Kazimierza Wielkiego, Klonowa, Kolejowa, Kościuszki, Krańcowa, Krośnieńska, Kruszyna, Krzysztofa Cedry, Krzywa, Kwiatowa, Leszka Czarnego, Leśna, Leśne Echa, Łączna, Mieszka I, Mieszka Starego, Morelowa, Mostowa, Nowa, Odrzańska, Ogrodowa, Okrężna 27-31, Osiedle Konstytucji 3 Maja, Osiedle Nadodrzańskie, Piaskowa, Polna, Południowa, Popioły, Północna, Prosta, Przemysława II, Przemysłowa, Różana, Sezamkowa, Spokojna, Sportowa, Środkowa, Warszawska, Wesoła, Wincentego Witosa, Wiśniowa, Władysława Hermana, Władysława Łokietka, Wschodnia, Zachodnia, Źródlana</a:t>
            </a:r>
          </a:p>
          <a:p>
            <a:pPr marL="0" indent="0" algn="ctr">
              <a:buNone/>
            </a:pPr>
            <a:r>
              <a:rPr lang="pl-PL" sz="1500" b="1" i="1" u="sng" dirty="0"/>
              <a:t>miejscowości</a:t>
            </a:r>
            <a:r>
              <a:rPr lang="pl-PL" sz="1500" dirty="0"/>
              <a:t> </a:t>
            </a:r>
            <a:r>
              <a:rPr lang="pl-PL" sz="1500" dirty="0" err="1"/>
              <a:t>Boryń</a:t>
            </a:r>
            <a:r>
              <a:rPr lang="pl-PL" sz="1500" dirty="0"/>
              <a:t>, Kruszyna, </a:t>
            </a:r>
            <a:r>
              <a:rPr lang="pl-PL" sz="1500" dirty="0" err="1"/>
              <a:t>Mozów</a:t>
            </a:r>
            <a:r>
              <a:rPr lang="pl-PL" sz="1500" dirty="0"/>
              <a:t>, Nowy Świat - w zakresie obejmującym budynki zamieszkałe położone w obrębie Nowy Świat przy drogach bez nadanych nazw.</a:t>
            </a:r>
          </a:p>
        </p:txBody>
      </p:sp>
      <p:sp>
        <p:nvSpPr>
          <p:cNvPr id="9" name="Strzałka w dół 8"/>
          <p:cNvSpPr/>
          <p:nvPr/>
        </p:nvSpPr>
        <p:spPr>
          <a:xfrm>
            <a:off x="1126055" y="1047269"/>
            <a:ext cx="948939" cy="3918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Strzałka w dół 9"/>
          <p:cNvSpPr/>
          <p:nvPr/>
        </p:nvSpPr>
        <p:spPr>
          <a:xfrm>
            <a:off x="4296697" y="1047269"/>
            <a:ext cx="865469" cy="4119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trzałka w dół 10"/>
          <p:cNvSpPr/>
          <p:nvPr/>
        </p:nvSpPr>
        <p:spPr>
          <a:xfrm>
            <a:off x="8930912" y="1047269"/>
            <a:ext cx="906162" cy="4484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6588305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54440" y="275342"/>
            <a:ext cx="10131425" cy="683741"/>
          </a:xfrm>
        </p:spPr>
        <p:txBody>
          <a:bodyPr>
            <a:noAutofit/>
          </a:bodyPr>
          <a:lstStyle/>
          <a:p>
            <a:pPr algn="ctr"/>
            <a:r>
              <a:rPr lang="pl-PL" sz="4800" b="1" dirty="0">
                <a:latin typeface="+mn-lt"/>
              </a:rPr>
              <a:t>Obwody szkół wiejskich</a:t>
            </a:r>
          </a:p>
        </p:txBody>
      </p:sp>
      <p:sp>
        <p:nvSpPr>
          <p:cNvPr id="3" name="Strzałka w dół 2"/>
          <p:cNvSpPr/>
          <p:nvPr/>
        </p:nvSpPr>
        <p:spPr>
          <a:xfrm>
            <a:off x="679618" y="1437500"/>
            <a:ext cx="749644" cy="988539"/>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Strzałka w dół 3"/>
          <p:cNvSpPr/>
          <p:nvPr/>
        </p:nvSpPr>
        <p:spPr>
          <a:xfrm>
            <a:off x="2751436" y="1437501"/>
            <a:ext cx="724931" cy="988539"/>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Strzałka w dół 4"/>
          <p:cNvSpPr/>
          <p:nvPr/>
        </p:nvSpPr>
        <p:spPr>
          <a:xfrm>
            <a:off x="5371071" y="1437501"/>
            <a:ext cx="807308" cy="1017372"/>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Strzałka w dół 5"/>
          <p:cNvSpPr/>
          <p:nvPr/>
        </p:nvSpPr>
        <p:spPr>
          <a:xfrm>
            <a:off x="8155461" y="1466334"/>
            <a:ext cx="799070" cy="988540"/>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7" name="Strzałka w dół 6"/>
          <p:cNvSpPr/>
          <p:nvPr/>
        </p:nvSpPr>
        <p:spPr>
          <a:xfrm>
            <a:off x="10206681" y="1491049"/>
            <a:ext cx="790833" cy="988540"/>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rostokąt 7"/>
          <p:cNvSpPr/>
          <p:nvPr/>
        </p:nvSpPr>
        <p:spPr>
          <a:xfrm>
            <a:off x="187863" y="2835065"/>
            <a:ext cx="1923535" cy="2862322"/>
          </a:xfrm>
          <a:prstGeom prst="rect">
            <a:avLst/>
          </a:prstGeom>
        </p:spPr>
        <p:txBody>
          <a:bodyPr wrap="square">
            <a:spAutoFit/>
          </a:bodyPr>
          <a:lstStyle/>
          <a:p>
            <a:pPr algn="ctr"/>
            <a:r>
              <a:rPr lang="pl-PL" b="1" dirty="0"/>
              <a:t>Szkoła Podstawowa</a:t>
            </a:r>
          </a:p>
          <a:p>
            <a:pPr algn="ctr"/>
            <a:r>
              <a:rPr lang="pl-PL" b="1" dirty="0"/>
              <a:t>w Brodach</a:t>
            </a:r>
            <a:br>
              <a:rPr lang="pl-PL" b="1" dirty="0"/>
            </a:br>
            <a:endParaRPr lang="pl-PL" b="1" dirty="0"/>
          </a:p>
          <a:p>
            <a:pPr algn="ctr"/>
            <a:r>
              <a:rPr lang="pl-PL" i="1" u="sng" dirty="0"/>
              <a:t>miejscowości:</a:t>
            </a:r>
            <a:r>
              <a:rPr lang="pl-PL" dirty="0"/>
              <a:t> Brody, Pomorsko, Brzezie k. Pomorska, Laskowo 	</a:t>
            </a:r>
          </a:p>
          <a:p>
            <a:pPr algn="ctr"/>
            <a:endParaRPr lang="pl-PL" b="1" dirty="0"/>
          </a:p>
        </p:txBody>
      </p:sp>
      <p:sp>
        <p:nvSpPr>
          <p:cNvPr id="9" name="Prostokąt 8"/>
          <p:cNvSpPr/>
          <p:nvPr/>
        </p:nvSpPr>
        <p:spPr>
          <a:xfrm>
            <a:off x="2179368" y="2835065"/>
            <a:ext cx="1659925" cy="2862322"/>
          </a:xfrm>
          <a:prstGeom prst="rect">
            <a:avLst/>
          </a:prstGeom>
        </p:spPr>
        <p:txBody>
          <a:bodyPr wrap="square">
            <a:spAutoFit/>
          </a:bodyPr>
          <a:lstStyle/>
          <a:p>
            <a:pPr algn="ctr"/>
            <a:r>
              <a:rPr lang="pl-PL" b="1" dirty="0"/>
              <a:t>Szkoła Podstawowa</a:t>
            </a:r>
          </a:p>
          <a:p>
            <a:pPr algn="ctr"/>
            <a:r>
              <a:rPr lang="pl-PL" b="1" dirty="0"/>
              <a:t>w Bukowie</a:t>
            </a:r>
          </a:p>
          <a:p>
            <a:endParaRPr lang="pl-PL" dirty="0"/>
          </a:p>
          <a:p>
            <a:pPr algn="ctr"/>
            <a:r>
              <a:rPr lang="pl-PL" i="1" u="sng" dirty="0"/>
              <a:t>miejscowości:</a:t>
            </a:r>
            <a:r>
              <a:rPr lang="pl-PL" dirty="0"/>
              <a:t> Buków, Okunin, Karczyn, Łęgowo, </a:t>
            </a:r>
            <a:r>
              <a:rPr lang="pl-PL" dirty="0" err="1"/>
              <a:t>Przygubiel</a:t>
            </a:r>
            <a:r>
              <a:rPr lang="pl-PL" dirty="0"/>
              <a:t>, Nowy </a:t>
            </a:r>
            <a:r>
              <a:rPr lang="pl-PL" dirty="0" err="1"/>
              <a:t>Klępsk</a:t>
            </a:r>
            <a:r>
              <a:rPr lang="pl-PL" dirty="0"/>
              <a:t>.</a:t>
            </a:r>
          </a:p>
        </p:txBody>
      </p:sp>
      <p:sp>
        <p:nvSpPr>
          <p:cNvPr id="10" name="Prostokąt 9"/>
          <p:cNvSpPr/>
          <p:nvPr/>
        </p:nvSpPr>
        <p:spPr>
          <a:xfrm>
            <a:off x="4014119" y="2835065"/>
            <a:ext cx="3604057" cy="3416320"/>
          </a:xfrm>
          <a:prstGeom prst="rect">
            <a:avLst/>
          </a:prstGeom>
        </p:spPr>
        <p:txBody>
          <a:bodyPr wrap="square">
            <a:spAutoFit/>
          </a:bodyPr>
          <a:lstStyle/>
          <a:p>
            <a:pPr algn="ctr"/>
            <a:r>
              <a:rPr lang="pl-PL" b="1" dirty="0"/>
              <a:t>Szkoła Podstawowa</a:t>
            </a:r>
          </a:p>
          <a:p>
            <a:pPr algn="ctr"/>
            <a:r>
              <a:rPr lang="pl-PL" b="1" dirty="0"/>
              <a:t>im. Melchiora Wańkowicza</a:t>
            </a:r>
          </a:p>
          <a:p>
            <a:pPr algn="ctr"/>
            <a:r>
              <a:rPr lang="pl-PL" b="1" dirty="0"/>
              <a:t>w Cigacicach</a:t>
            </a:r>
          </a:p>
          <a:p>
            <a:endParaRPr lang="pl-PL" dirty="0"/>
          </a:p>
          <a:p>
            <a:pPr algn="ctr"/>
            <a:r>
              <a:rPr lang="pl-PL" i="1" u="sng" dirty="0"/>
              <a:t>miejscowości:</a:t>
            </a:r>
            <a:endParaRPr lang="pl-PL" dirty="0"/>
          </a:p>
          <a:p>
            <a:pPr algn="ctr"/>
            <a:r>
              <a:rPr lang="pl-PL" dirty="0"/>
              <a:t>Cigacice, </a:t>
            </a:r>
            <a:r>
              <a:rPr lang="pl-PL" dirty="0" err="1"/>
              <a:t>Górzykowo</a:t>
            </a:r>
            <a:r>
              <a:rPr lang="pl-PL" dirty="0"/>
              <a:t>, Leśna Góra, Górki Małe oraz Nowy Świat, ulice: Bursztynowa, Cigacicka, Diamentowa, Inwestycyjna, Koralowa, Kryształowa, Perłowa, Rubinowa, Szafirowa, Szmaragdowa, Turkusowa, Zielonogórska</a:t>
            </a:r>
          </a:p>
        </p:txBody>
      </p:sp>
      <p:sp>
        <p:nvSpPr>
          <p:cNvPr id="12" name="Prostokąt 11"/>
          <p:cNvSpPr/>
          <p:nvPr/>
        </p:nvSpPr>
        <p:spPr>
          <a:xfrm>
            <a:off x="7844502" y="2835065"/>
            <a:ext cx="1721703" cy="1754326"/>
          </a:xfrm>
          <a:prstGeom prst="rect">
            <a:avLst/>
          </a:prstGeom>
        </p:spPr>
        <p:txBody>
          <a:bodyPr wrap="square">
            <a:spAutoFit/>
          </a:bodyPr>
          <a:lstStyle/>
          <a:p>
            <a:pPr algn="ctr"/>
            <a:r>
              <a:rPr lang="pl-PL" b="1" dirty="0"/>
              <a:t>Szkoła Podstawowa</a:t>
            </a:r>
          </a:p>
          <a:p>
            <a:pPr algn="ctr"/>
            <a:r>
              <a:rPr lang="pl-PL" b="1" dirty="0"/>
              <a:t>w Kalsku</a:t>
            </a:r>
          </a:p>
          <a:p>
            <a:endParaRPr lang="pl-PL" dirty="0"/>
          </a:p>
          <a:p>
            <a:pPr algn="ctr"/>
            <a:r>
              <a:rPr lang="pl-PL" i="1" u="sng" dirty="0"/>
              <a:t>miejscowość</a:t>
            </a:r>
            <a:r>
              <a:rPr lang="pl-PL" dirty="0"/>
              <a:t> Kalsk</a:t>
            </a:r>
          </a:p>
        </p:txBody>
      </p:sp>
      <p:sp>
        <p:nvSpPr>
          <p:cNvPr id="13" name="Prostokąt 12"/>
          <p:cNvSpPr/>
          <p:nvPr/>
        </p:nvSpPr>
        <p:spPr>
          <a:xfrm>
            <a:off x="9706241" y="2803362"/>
            <a:ext cx="2019857" cy="2031325"/>
          </a:xfrm>
          <a:prstGeom prst="rect">
            <a:avLst/>
          </a:prstGeom>
        </p:spPr>
        <p:txBody>
          <a:bodyPr wrap="square">
            <a:spAutoFit/>
          </a:bodyPr>
          <a:lstStyle/>
          <a:p>
            <a:pPr algn="ctr"/>
            <a:r>
              <a:rPr lang="pl-PL" b="1" dirty="0"/>
              <a:t>Szkoła Podstawowa</a:t>
            </a:r>
          </a:p>
          <a:p>
            <a:pPr algn="ctr"/>
            <a:r>
              <a:rPr lang="pl-PL" b="1" dirty="0"/>
              <a:t>w Kijach</a:t>
            </a:r>
          </a:p>
          <a:p>
            <a:endParaRPr lang="pl-PL" dirty="0"/>
          </a:p>
          <a:p>
            <a:pPr algn="ctr"/>
            <a:r>
              <a:rPr lang="pl-PL" i="1" u="sng" dirty="0"/>
              <a:t>miejscowości:</a:t>
            </a:r>
            <a:endParaRPr lang="pl-PL" dirty="0"/>
          </a:p>
          <a:p>
            <a:pPr algn="ctr"/>
            <a:r>
              <a:rPr lang="pl-PL" dirty="0"/>
              <a:t>Kije, </a:t>
            </a:r>
            <a:r>
              <a:rPr lang="pl-PL" dirty="0" err="1"/>
              <a:t>Głogusz</a:t>
            </a:r>
            <a:r>
              <a:rPr lang="pl-PL" dirty="0"/>
              <a:t> </a:t>
            </a:r>
          </a:p>
          <a:p>
            <a:endParaRPr lang="pl-PL" dirty="0"/>
          </a:p>
        </p:txBody>
      </p:sp>
    </p:spTree>
    <p:extLst>
      <p:ext uri="{BB962C8B-B14F-4D97-AF65-F5344CB8AC3E}">
        <p14:creationId xmlns:p14="http://schemas.microsoft.com/office/powerpoint/2010/main" val="5251244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80999" y="51619"/>
            <a:ext cx="11353800" cy="651615"/>
          </a:xfrm>
        </p:spPr>
        <p:txBody>
          <a:bodyPr>
            <a:noAutofit/>
          </a:bodyPr>
          <a:lstStyle/>
          <a:p>
            <a:pPr algn="ctr">
              <a:spcAft>
                <a:spcPts val="0"/>
              </a:spcAft>
            </a:pPr>
            <a:r>
              <a:rPr lang="pl-PL" b="1" dirty="0">
                <a:solidFill>
                  <a:schemeClr val="accent5">
                    <a:lumMod val="20000"/>
                    <a:lumOff val="80000"/>
                  </a:schemeClr>
                </a:solidFill>
              </a:rPr>
              <a:t>Zmiana liczebności uczniów w latach 2024-2030*</a:t>
            </a:r>
            <a:endParaRPr lang="pl-PL" b="1" dirty="0">
              <a:solidFill>
                <a:schemeClr val="accent5">
                  <a:lumMod val="20000"/>
                  <a:lumOff val="80000"/>
                </a:schemeClr>
              </a:solidFill>
              <a:latin typeface="Calibri" panose="020F0502020204030204" pitchFamily="34" charset="0"/>
              <a:ea typeface="Calibri" panose="020F0502020204030204" pitchFamily="34" charset="0"/>
            </a:endParaRP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746081690"/>
              </p:ext>
            </p:extLst>
          </p:nvPr>
        </p:nvGraphicFramePr>
        <p:xfrm>
          <a:off x="380999" y="703234"/>
          <a:ext cx="11673352" cy="5835956"/>
        </p:xfrm>
        <a:graphic>
          <a:graphicData uri="http://schemas.openxmlformats.org/drawingml/2006/table">
            <a:tbl>
              <a:tblPr>
                <a:tableStyleId>{ED083AE6-46FA-4A59-8FB0-9F97EB10719F}</a:tableStyleId>
              </a:tblPr>
              <a:tblGrid>
                <a:gridCol w="1262052">
                  <a:extLst>
                    <a:ext uri="{9D8B030D-6E8A-4147-A177-3AD203B41FA5}">
                      <a16:colId xmlns:a16="http://schemas.microsoft.com/office/drawing/2014/main" xmlns="" val="20000"/>
                    </a:ext>
                  </a:extLst>
                </a:gridCol>
                <a:gridCol w="424641">
                  <a:extLst>
                    <a:ext uri="{9D8B030D-6E8A-4147-A177-3AD203B41FA5}">
                      <a16:colId xmlns:a16="http://schemas.microsoft.com/office/drawing/2014/main" xmlns="" val="20001"/>
                    </a:ext>
                  </a:extLst>
                </a:gridCol>
                <a:gridCol w="756225">
                  <a:extLst>
                    <a:ext uri="{9D8B030D-6E8A-4147-A177-3AD203B41FA5}">
                      <a16:colId xmlns:a16="http://schemas.microsoft.com/office/drawing/2014/main" xmlns="" val="20002"/>
                    </a:ext>
                  </a:extLst>
                </a:gridCol>
                <a:gridCol w="1226976">
                  <a:extLst>
                    <a:ext uri="{9D8B030D-6E8A-4147-A177-3AD203B41FA5}">
                      <a16:colId xmlns:a16="http://schemas.microsoft.com/office/drawing/2014/main" xmlns="" val="20003"/>
                    </a:ext>
                  </a:extLst>
                </a:gridCol>
                <a:gridCol w="1258529">
                  <a:extLst>
                    <a:ext uri="{9D8B030D-6E8A-4147-A177-3AD203B41FA5}">
                      <a16:colId xmlns:a16="http://schemas.microsoft.com/office/drawing/2014/main" xmlns="" val="20004"/>
                    </a:ext>
                  </a:extLst>
                </a:gridCol>
                <a:gridCol w="1238865">
                  <a:extLst>
                    <a:ext uri="{9D8B030D-6E8A-4147-A177-3AD203B41FA5}">
                      <a16:colId xmlns:a16="http://schemas.microsoft.com/office/drawing/2014/main" xmlns="" val="20005"/>
                    </a:ext>
                  </a:extLst>
                </a:gridCol>
                <a:gridCol w="1219200">
                  <a:extLst>
                    <a:ext uri="{9D8B030D-6E8A-4147-A177-3AD203B41FA5}">
                      <a16:colId xmlns:a16="http://schemas.microsoft.com/office/drawing/2014/main" xmlns="" val="20006"/>
                    </a:ext>
                  </a:extLst>
                </a:gridCol>
                <a:gridCol w="1238864">
                  <a:extLst>
                    <a:ext uri="{9D8B030D-6E8A-4147-A177-3AD203B41FA5}">
                      <a16:colId xmlns:a16="http://schemas.microsoft.com/office/drawing/2014/main" xmlns="" val="20007"/>
                    </a:ext>
                  </a:extLst>
                </a:gridCol>
                <a:gridCol w="1229033">
                  <a:extLst>
                    <a:ext uri="{9D8B030D-6E8A-4147-A177-3AD203B41FA5}">
                      <a16:colId xmlns:a16="http://schemas.microsoft.com/office/drawing/2014/main" xmlns="" val="20008"/>
                    </a:ext>
                  </a:extLst>
                </a:gridCol>
                <a:gridCol w="1818967">
                  <a:extLst>
                    <a:ext uri="{9D8B030D-6E8A-4147-A177-3AD203B41FA5}">
                      <a16:colId xmlns:a16="http://schemas.microsoft.com/office/drawing/2014/main" xmlns="" val="20009"/>
                    </a:ext>
                  </a:extLst>
                </a:gridCol>
              </a:tblGrid>
              <a:tr h="0">
                <a:tc>
                  <a:txBody>
                    <a:bodyPr/>
                    <a:lstStyle/>
                    <a:p>
                      <a:pPr algn="ctr" fontAlgn="ctr"/>
                      <a:r>
                        <a:rPr lang="pl-PL" sz="2000" b="0" i="0" u="none" strike="noStrike" dirty="0">
                          <a:solidFill>
                            <a:srgbClr val="FFFF00"/>
                          </a:solidFill>
                          <a:effectLst/>
                          <a:latin typeface="Calibri" panose="020F0502020204030204" pitchFamily="34" charset="0"/>
                        </a:rPr>
                        <a:t>Rok szkolny</a:t>
                      </a:r>
                    </a:p>
                  </a:txBody>
                  <a:tcPr marL="9525" marR="9525" marT="9525" marB="0" anchor="ctr"/>
                </a:tc>
                <a:tc gridSpan="2">
                  <a:txBody>
                    <a:bodyPr/>
                    <a:lstStyle/>
                    <a:p>
                      <a:pPr algn="ctr" fontAlgn="ctr"/>
                      <a:r>
                        <a:rPr lang="pl-PL" sz="2000" b="0" i="0" u="none" strike="noStrike" dirty="0">
                          <a:solidFill>
                            <a:srgbClr val="FFFF00"/>
                          </a:solidFill>
                          <a:effectLst/>
                          <a:latin typeface="Calibri" panose="020F0502020204030204" pitchFamily="34" charset="0"/>
                        </a:rPr>
                        <a:t>2024/2025</a:t>
                      </a:r>
                    </a:p>
                  </a:txBody>
                  <a:tcPr marL="9525" marR="9525" marT="9525" marB="0" anchor="ctr"/>
                </a:tc>
                <a:tc hMerge="1">
                  <a:txBody>
                    <a:bodyPr/>
                    <a:lstStyle/>
                    <a:p>
                      <a:pPr algn="ctr" fontAlgn="ctr"/>
                      <a:endParaRPr lang="pl-PL" sz="20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pl-PL" sz="2000" b="0" i="0" u="none" strike="noStrike" dirty="0">
                          <a:solidFill>
                            <a:srgbClr val="FFFF00"/>
                          </a:solidFill>
                          <a:effectLst/>
                          <a:latin typeface="Calibri" panose="020F0502020204030204" pitchFamily="34" charset="0"/>
                        </a:rPr>
                        <a:t>2025/2026</a:t>
                      </a:r>
                    </a:p>
                  </a:txBody>
                  <a:tcPr marL="9525" marR="9525" marT="9525" marB="0" anchor="ctr"/>
                </a:tc>
                <a:tc>
                  <a:txBody>
                    <a:bodyPr/>
                    <a:lstStyle/>
                    <a:p>
                      <a:pPr algn="ctr" fontAlgn="ctr"/>
                      <a:r>
                        <a:rPr lang="pl-PL" sz="2000" b="0" i="0" u="none" strike="noStrike" dirty="0">
                          <a:solidFill>
                            <a:srgbClr val="FFFF00"/>
                          </a:solidFill>
                          <a:effectLst/>
                          <a:latin typeface="Calibri" panose="020F0502020204030204" pitchFamily="34" charset="0"/>
                        </a:rPr>
                        <a:t>2026/2027</a:t>
                      </a:r>
                    </a:p>
                  </a:txBody>
                  <a:tcPr marL="9525" marR="9525" marT="9525" marB="0" anchor="ctr"/>
                </a:tc>
                <a:tc>
                  <a:txBody>
                    <a:bodyPr/>
                    <a:lstStyle/>
                    <a:p>
                      <a:pPr algn="ctr" fontAlgn="ctr"/>
                      <a:r>
                        <a:rPr lang="pl-PL" sz="2000" b="0" i="0" u="none" strike="noStrike" dirty="0">
                          <a:solidFill>
                            <a:srgbClr val="FFFF00"/>
                          </a:solidFill>
                          <a:effectLst/>
                          <a:latin typeface="Calibri" panose="020F0502020204030204" pitchFamily="34" charset="0"/>
                        </a:rPr>
                        <a:t>2027/2028</a:t>
                      </a:r>
                    </a:p>
                  </a:txBody>
                  <a:tcPr marL="9525" marR="9525" marT="9525" marB="0" anchor="ctr"/>
                </a:tc>
                <a:tc>
                  <a:txBody>
                    <a:bodyPr/>
                    <a:lstStyle/>
                    <a:p>
                      <a:pPr algn="ctr" fontAlgn="ctr"/>
                      <a:r>
                        <a:rPr lang="pl-PL" sz="2000" b="0" i="0" u="none" strike="noStrike" dirty="0">
                          <a:solidFill>
                            <a:srgbClr val="FFFF00"/>
                          </a:solidFill>
                          <a:effectLst/>
                          <a:latin typeface="Calibri" panose="020F0502020204030204" pitchFamily="34" charset="0"/>
                        </a:rPr>
                        <a:t>2028/2029</a:t>
                      </a:r>
                    </a:p>
                  </a:txBody>
                  <a:tcPr marL="9525" marR="9525" marT="9525" marB="0" anchor="ctr"/>
                </a:tc>
                <a:tc>
                  <a:txBody>
                    <a:bodyPr/>
                    <a:lstStyle/>
                    <a:p>
                      <a:pPr algn="ctr" fontAlgn="ctr"/>
                      <a:r>
                        <a:rPr lang="pl-PL" sz="2000" b="0" i="0" u="none" strike="noStrike" dirty="0">
                          <a:solidFill>
                            <a:srgbClr val="FFFF00"/>
                          </a:solidFill>
                          <a:effectLst/>
                          <a:latin typeface="Calibri" panose="020F0502020204030204" pitchFamily="34" charset="0"/>
                        </a:rPr>
                        <a:t>2029/2030</a:t>
                      </a:r>
                    </a:p>
                  </a:txBody>
                  <a:tcPr marL="9525" marR="9525" marT="9525" marB="0" anchor="ctr"/>
                </a:tc>
                <a:tc>
                  <a:txBody>
                    <a:bodyPr/>
                    <a:lstStyle/>
                    <a:p>
                      <a:pPr algn="ctr" fontAlgn="ctr"/>
                      <a:r>
                        <a:rPr lang="pl-PL" sz="2000" b="0" i="0" u="none" strike="noStrike" dirty="0">
                          <a:solidFill>
                            <a:srgbClr val="FFFF00"/>
                          </a:solidFill>
                          <a:effectLst/>
                          <a:latin typeface="Calibri" panose="020F0502020204030204" pitchFamily="34" charset="0"/>
                        </a:rPr>
                        <a:t>2030/2031</a:t>
                      </a:r>
                    </a:p>
                  </a:txBody>
                  <a:tcPr marL="9525" marR="9525" marT="9525" marB="0" anchor="ctr"/>
                </a:tc>
                <a:tc rowSpan="2">
                  <a:txBody>
                    <a:bodyPr/>
                    <a:lstStyle/>
                    <a:p>
                      <a:pPr algn="ctr" fontAlgn="ctr"/>
                      <a:r>
                        <a:rPr lang="pl-PL" sz="2000" b="0" i="0" u="none" strike="noStrike" dirty="0">
                          <a:solidFill>
                            <a:schemeClr val="tx1"/>
                          </a:solidFill>
                          <a:effectLst/>
                          <a:latin typeface="Calibri" panose="020F0502020204030204" pitchFamily="34" charset="0"/>
                        </a:rPr>
                        <a:t>Różnica w liczbie uczniów między rokiem szkolnym 2024/2025</a:t>
                      </a:r>
                      <a:endParaRPr lang="pl-PL" sz="2000" b="0" i="0" u="none" strike="noStrike" baseline="0" dirty="0">
                        <a:solidFill>
                          <a:schemeClr val="tx1"/>
                        </a:solidFill>
                        <a:effectLst/>
                        <a:latin typeface="Calibri" panose="020F0502020204030204" pitchFamily="34" charset="0"/>
                      </a:endParaRPr>
                    </a:p>
                    <a:p>
                      <a:pPr algn="ctr" fontAlgn="ctr"/>
                      <a:r>
                        <a:rPr lang="pl-PL" sz="2000" b="0" i="0" u="none" strike="noStrike" dirty="0">
                          <a:solidFill>
                            <a:schemeClr val="tx1"/>
                          </a:solidFill>
                          <a:effectLst/>
                          <a:latin typeface="Calibri" panose="020F0502020204030204" pitchFamily="34" charset="0"/>
                        </a:rPr>
                        <a:t>a 2030/2031</a:t>
                      </a:r>
                    </a:p>
                  </a:txBody>
                  <a:tcPr marL="9525" marR="9525" marT="9525" marB="0" anchor="ctr"/>
                </a:tc>
                <a:extLst>
                  <a:ext uri="{0D108BD9-81ED-4DB2-BD59-A6C34878D82A}">
                    <a16:rowId xmlns:a16="http://schemas.microsoft.com/office/drawing/2014/main" xmlns="" val="10000"/>
                  </a:ext>
                </a:extLst>
              </a:tr>
              <a:tr h="1236179">
                <a:tc gridSpan="3">
                  <a:txBody>
                    <a:bodyPr/>
                    <a:lstStyle/>
                    <a:p>
                      <a:pPr algn="ctr" fontAlgn="ctr"/>
                      <a:r>
                        <a:rPr lang="pl-PL" sz="2000" b="0" i="0" u="none" strike="noStrike" dirty="0">
                          <a:solidFill>
                            <a:schemeClr val="tx1"/>
                          </a:solidFill>
                          <a:effectLst/>
                          <a:latin typeface="Calibri" panose="020F0502020204030204" pitchFamily="34" charset="0"/>
                        </a:rPr>
                        <a:t>Liczebność uczniów</a:t>
                      </a:r>
                    </a:p>
                    <a:p>
                      <a:pPr algn="ctr" fontAlgn="ctr"/>
                      <a:r>
                        <a:rPr lang="pl-PL" sz="2000" b="0" i="0" u="none" strike="noStrike" dirty="0">
                          <a:solidFill>
                            <a:schemeClr val="tx1"/>
                          </a:solidFill>
                          <a:effectLst/>
                          <a:latin typeface="Calibri" panose="020F0502020204030204" pitchFamily="34" charset="0"/>
                        </a:rPr>
                        <a:t>w roku szkolnym bieżącym</a:t>
                      </a:r>
                    </a:p>
                    <a:p>
                      <a:pPr algn="ctr" fontAlgn="ctr"/>
                      <a:r>
                        <a:rPr lang="pl-PL" sz="2000" b="0" i="0" u="none" strike="noStrike" dirty="0">
                          <a:solidFill>
                            <a:schemeClr val="tx1"/>
                          </a:solidFill>
                          <a:effectLst/>
                          <a:latin typeface="Calibri" panose="020F0502020204030204" pitchFamily="34" charset="0"/>
                        </a:rPr>
                        <a:t>w sulechowskich</a:t>
                      </a:r>
                      <a:r>
                        <a:rPr lang="pl-PL" sz="2000" b="0" i="0" u="none" strike="noStrike" baseline="0" dirty="0">
                          <a:solidFill>
                            <a:schemeClr val="tx1"/>
                          </a:solidFill>
                          <a:effectLst/>
                          <a:latin typeface="Calibri" panose="020F0502020204030204" pitchFamily="34" charset="0"/>
                        </a:rPr>
                        <a:t> </a:t>
                      </a:r>
                      <a:r>
                        <a:rPr lang="pl-PL" sz="2000" b="0" i="0" u="none" strike="noStrike" dirty="0">
                          <a:solidFill>
                            <a:schemeClr val="tx1"/>
                          </a:solidFill>
                          <a:effectLst/>
                          <a:latin typeface="Calibri" panose="020F0502020204030204" pitchFamily="34" charset="0"/>
                        </a:rPr>
                        <a:t>szkołach</a:t>
                      </a:r>
                    </a:p>
                  </a:txBody>
                  <a:tcPr marL="9525" marR="9525" marT="9525" marB="0" anchor="ctr"/>
                </a:tc>
                <a:tc hMerge="1">
                  <a:txBody>
                    <a:bodyPr/>
                    <a:lstStyle/>
                    <a:p>
                      <a:endParaRPr lang="pl-PL"/>
                    </a:p>
                  </a:txBody>
                  <a:tcPr/>
                </a:tc>
                <a:tc hMerge="1">
                  <a:txBody>
                    <a:bodyPr/>
                    <a:lstStyle/>
                    <a:p>
                      <a:pPr algn="ctr" fontAlgn="ctr"/>
                      <a:endParaRPr lang="pl-PL" sz="2000" b="0" i="0" u="none" strike="noStrike" dirty="0">
                        <a:solidFill>
                          <a:schemeClr val="tx1"/>
                        </a:solidFill>
                        <a:effectLst/>
                        <a:latin typeface="Calibri" panose="020F0502020204030204" pitchFamily="34" charset="0"/>
                      </a:endParaRPr>
                    </a:p>
                  </a:txBody>
                  <a:tcPr/>
                </a:tc>
                <a:tc>
                  <a:txBody>
                    <a:bodyPr/>
                    <a:lstStyle/>
                    <a:p>
                      <a:pPr algn="ctr" fontAlgn="ctr"/>
                      <a:r>
                        <a:rPr lang="pl-PL" sz="2000" b="0" i="0" u="none" strike="noStrike" dirty="0">
                          <a:solidFill>
                            <a:schemeClr val="tx1"/>
                          </a:solidFill>
                          <a:effectLst/>
                          <a:latin typeface="Calibri" panose="020F0502020204030204" pitchFamily="34" charset="0"/>
                        </a:rPr>
                        <a:t>Uczniowie urodzeni</a:t>
                      </a:r>
                    </a:p>
                    <a:p>
                      <a:pPr algn="ctr" fontAlgn="ctr"/>
                      <a:r>
                        <a:rPr lang="pl-PL" sz="2000" b="0" i="0" u="none" strike="noStrike" dirty="0">
                          <a:solidFill>
                            <a:schemeClr val="tx1"/>
                          </a:solidFill>
                          <a:effectLst/>
                          <a:latin typeface="Calibri" panose="020F0502020204030204" pitchFamily="34" charset="0"/>
                        </a:rPr>
                        <a:t>w roku   2018 minus kl. 8 z roku szkolnego 2024/25</a:t>
                      </a:r>
                    </a:p>
                  </a:txBody>
                  <a:tcPr marL="9525" marR="9525" marT="9525"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Uczniowie urodzeni</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 roku </a:t>
                      </a:r>
                      <a:r>
                        <a:rPr lang="pl-PL" sz="2000" b="0" i="0" u="none" strike="noStrike" dirty="0">
                          <a:solidFill>
                            <a:schemeClr val="tx1"/>
                          </a:solidFill>
                          <a:effectLst/>
                          <a:latin typeface="Calibri" panose="020F0502020204030204" pitchFamily="34" charset="0"/>
                        </a:rPr>
                        <a:t>   2019 minus  kl. 7 z roku szkolnego 2024/25</a:t>
                      </a:r>
                    </a:p>
                  </a:txBody>
                  <a:tcPr marL="9525" marR="9525" marT="9525"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Uczniowie urodzeni</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 roku </a:t>
                      </a:r>
                      <a:r>
                        <a:rPr lang="pl-PL" sz="2000" b="0" i="0" u="none" strike="noStrike" dirty="0">
                          <a:solidFill>
                            <a:schemeClr val="tx1"/>
                          </a:solidFill>
                          <a:effectLst/>
                          <a:latin typeface="Calibri" panose="020F0502020204030204" pitchFamily="34" charset="0"/>
                        </a:rPr>
                        <a:t>2020 minus kl. 6 z roku szkolnego 2024/25</a:t>
                      </a:r>
                    </a:p>
                  </a:txBody>
                  <a:tcPr marL="9525" marR="9525" marT="9525"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Uczniowie urodzeni</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 roku </a:t>
                      </a:r>
                      <a:r>
                        <a:rPr lang="pl-PL" sz="2000" b="0" i="0" u="none" strike="noStrike" dirty="0">
                          <a:solidFill>
                            <a:schemeClr val="tx1"/>
                          </a:solidFill>
                          <a:effectLst/>
                          <a:latin typeface="Calibri" panose="020F0502020204030204" pitchFamily="34" charset="0"/>
                        </a:rPr>
                        <a:t>2021 minus kl. 5 z roku szkolnego 2024/25</a:t>
                      </a:r>
                    </a:p>
                  </a:txBody>
                  <a:tcPr marL="9525" marR="9525" marT="9525"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Uczniowie urodzeni</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 roku </a:t>
                      </a:r>
                      <a:r>
                        <a:rPr lang="pl-PL" sz="2000" b="0" i="0" u="none" strike="noStrike" dirty="0">
                          <a:solidFill>
                            <a:schemeClr val="tx1"/>
                          </a:solidFill>
                          <a:effectLst/>
                          <a:latin typeface="Calibri" panose="020F0502020204030204" pitchFamily="34" charset="0"/>
                        </a:rPr>
                        <a:t>2022 minus kl. 4 z roku szkolnego 2024/25</a:t>
                      </a:r>
                    </a:p>
                  </a:txBody>
                  <a:tcPr marL="9525" marR="9525" marT="9525"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Uczniowie urodzeni</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pl-PL"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 roku </a:t>
                      </a:r>
                      <a:r>
                        <a:rPr lang="pl-PL" sz="2000" b="0" i="0" u="none" strike="noStrike" dirty="0">
                          <a:solidFill>
                            <a:schemeClr val="tx1"/>
                          </a:solidFill>
                          <a:effectLst/>
                          <a:latin typeface="Calibri" panose="020F0502020204030204" pitchFamily="34" charset="0"/>
                        </a:rPr>
                        <a:t>2023 minus kl. 3 z roku szkolnego 2024/25</a:t>
                      </a:r>
                    </a:p>
                  </a:txBody>
                  <a:tcPr marL="9525" marR="9525" marT="9525" marB="0" anchor="ctr"/>
                </a:tc>
                <a:tc vMerge="1">
                  <a:txBody>
                    <a:bodyPr/>
                    <a:lstStyle/>
                    <a:p>
                      <a:endParaRPr lang="pl-PL"/>
                    </a:p>
                  </a:txBody>
                  <a:tcPr/>
                </a:tc>
                <a:extLst>
                  <a:ext uri="{0D108BD9-81ED-4DB2-BD59-A6C34878D82A}">
                    <a16:rowId xmlns:a16="http://schemas.microsoft.com/office/drawing/2014/main" xmlns="" val="10001"/>
                  </a:ext>
                </a:extLst>
              </a:tr>
              <a:tr h="309010">
                <a:tc gridSpan="2">
                  <a:txBody>
                    <a:bodyPr/>
                    <a:lstStyle/>
                    <a:p>
                      <a:pPr>
                        <a:spcAft>
                          <a:spcPts val="0"/>
                        </a:spcAft>
                      </a:pPr>
                      <a:r>
                        <a:rPr lang="pl-PL" sz="2400" dirty="0">
                          <a:effectLst/>
                        </a:rPr>
                        <a:t>SP 1</a:t>
                      </a:r>
                      <a:endParaRPr lang="pl-PL" sz="24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dirty="0">
                          <a:solidFill>
                            <a:schemeClr val="tx1"/>
                          </a:solidFill>
                          <a:effectLst/>
                          <a:latin typeface="Calibri" panose="020F0502020204030204" pitchFamily="34" charset="0"/>
                        </a:rPr>
                        <a:t>704</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731</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728</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691</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686</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633</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580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-124</a:t>
                      </a:r>
                    </a:p>
                  </a:txBody>
                  <a:tcPr marL="9525" marR="9525" marT="9525" marB="0" anchor="b"/>
                </a:tc>
                <a:extLst>
                  <a:ext uri="{0D108BD9-81ED-4DB2-BD59-A6C34878D82A}">
                    <a16:rowId xmlns:a16="http://schemas.microsoft.com/office/drawing/2014/main" xmlns="" val="10002"/>
                  </a:ext>
                </a:extLst>
              </a:tr>
              <a:tr h="309010">
                <a:tc gridSpan="2">
                  <a:txBody>
                    <a:bodyPr/>
                    <a:lstStyle/>
                    <a:p>
                      <a:pPr>
                        <a:spcAft>
                          <a:spcPts val="0"/>
                        </a:spcAft>
                      </a:pPr>
                      <a:r>
                        <a:rPr lang="pl-PL" sz="2400" dirty="0">
                          <a:effectLst/>
                        </a:rPr>
                        <a:t>SP</a:t>
                      </a:r>
                      <a:r>
                        <a:rPr lang="pl-PL" sz="2400" baseline="0" dirty="0">
                          <a:effectLst/>
                        </a:rPr>
                        <a:t> </a:t>
                      </a:r>
                      <a:r>
                        <a:rPr lang="pl-PL" sz="2400" dirty="0">
                          <a:effectLst/>
                        </a:rPr>
                        <a:t>2</a:t>
                      </a:r>
                      <a:endParaRPr lang="pl-PL" sz="24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a:solidFill>
                            <a:schemeClr val="tx1"/>
                          </a:solidFill>
                          <a:effectLst/>
                          <a:latin typeface="Calibri" panose="020F0502020204030204" pitchFamily="34" charset="0"/>
                        </a:rPr>
                        <a:t>412</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419</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429</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427</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426</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413</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393</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-19</a:t>
                      </a:r>
                    </a:p>
                  </a:txBody>
                  <a:tcPr marL="9525" marR="9525" marT="9525" marB="0" anchor="b"/>
                </a:tc>
                <a:extLst>
                  <a:ext uri="{0D108BD9-81ED-4DB2-BD59-A6C34878D82A}">
                    <a16:rowId xmlns:a16="http://schemas.microsoft.com/office/drawing/2014/main" xmlns="" val="10003"/>
                  </a:ext>
                </a:extLst>
              </a:tr>
              <a:tr h="309010">
                <a:tc gridSpan="2">
                  <a:txBody>
                    <a:bodyPr/>
                    <a:lstStyle/>
                    <a:p>
                      <a:pPr>
                        <a:spcAft>
                          <a:spcPts val="0"/>
                        </a:spcAft>
                      </a:pPr>
                      <a:r>
                        <a:rPr lang="pl-PL" sz="2400" dirty="0">
                          <a:effectLst/>
                        </a:rPr>
                        <a:t>SP 3</a:t>
                      </a:r>
                      <a:endParaRPr lang="pl-PL" sz="24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a:solidFill>
                            <a:schemeClr val="tx1"/>
                          </a:solidFill>
                          <a:effectLst/>
                          <a:latin typeface="Calibri" panose="020F0502020204030204" pitchFamily="34" charset="0"/>
                        </a:rPr>
                        <a:t>806</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786</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780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743</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725</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674</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640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-166</a:t>
                      </a:r>
                    </a:p>
                  </a:txBody>
                  <a:tcPr marL="9525" marR="9525" marT="9525" marB="0" anchor="b"/>
                </a:tc>
                <a:extLst>
                  <a:ext uri="{0D108BD9-81ED-4DB2-BD59-A6C34878D82A}">
                    <a16:rowId xmlns:a16="http://schemas.microsoft.com/office/drawing/2014/main" xmlns="" val="10004"/>
                  </a:ext>
                </a:extLst>
              </a:tr>
              <a:tr h="309010">
                <a:tc gridSpan="2">
                  <a:txBody>
                    <a:bodyPr/>
                    <a:lstStyle/>
                    <a:p>
                      <a:pPr>
                        <a:spcAft>
                          <a:spcPts val="0"/>
                        </a:spcAft>
                      </a:pPr>
                      <a:r>
                        <a:rPr lang="pl-PL" sz="2400" dirty="0">
                          <a:effectLst/>
                        </a:rPr>
                        <a:t>SP Brody</a:t>
                      </a:r>
                      <a:endParaRPr lang="pl-PL" sz="24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dirty="0">
                          <a:solidFill>
                            <a:schemeClr val="tx1"/>
                          </a:solidFill>
                          <a:effectLst/>
                          <a:latin typeface="Calibri" panose="020F0502020204030204" pitchFamily="34" charset="0"/>
                        </a:rPr>
                        <a:t>90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92</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91</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98</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100</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90</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88</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-2</a:t>
                      </a:r>
                    </a:p>
                  </a:txBody>
                  <a:tcPr marL="9525" marR="9525" marT="9525" marB="0" anchor="b"/>
                </a:tc>
                <a:extLst>
                  <a:ext uri="{0D108BD9-81ED-4DB2-BD59-A6C34878D82A}">
                    <a16:rowId xmlns:a16="http://schemas.microsoft.com/office/drawing/2014/main" xmlns="" val="10005"/>
                  </a:ext>
                </a:extLst>
              </a:tr>
              <a:tr h="309010">
                <a:tc gridSpan="2">
                  <a:txBody>
                    <a:bodyPr/>
                    <a:lstStyle/>
                    <a:p>
                      <a:pPr>
                        <a:spcAft>
                          <a:spcPts val="0"/>
                        </a:spcAft>
                      </a:pPr>
                      <a:r>
                        <a:rPr lang="pl-PL" sz="2400">
                          <a:effectLst/>
                        </a:rPr>
                        <a:t>SP Buków</a:t>
                      </a:r>
                      <a:endParaRPr lang="pl-PL" sz="24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dirty="0">
                          <a:solidFill>
                            <a:schemeClr val="tx1"/>
                          </a:solidFill>
                          <a:effectLst/>
                          <a:latin typeface="Calibri" panose="020F0502020204030204" pitchFamily="34" charset="0"/>
                        </a:rPr>
                        <a:t>58</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62</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62</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68</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68</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70</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70</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12</a:t>
                      </a:r>
                    </a:p>
                  </a:txBody>
                  <a:tcPr marL="9525" marR="9525" marT="9525" marB="0" anchor="b"/>
                </a:tc>
                <a:extLst>
                  <a:ext uri="{0D108BD9-81ED-4DB2-BD59-A6C34878D82A}">
                    <a16:rowId xmlns:a16="http://schemas.microsoft.com/office/drawing/2014/main" xmlns="" val="10006"/>
                  </a:ext>
                </a:extLst>
              </a:tr>
              <a:tr h="376226">
                <a:tc gridSpan="2">
                  <a:txBody>
                    <a:bodyPr/>
                    <a:lstStyle/>
                    <a:p>
                      <a:pPr>
                        <a:spcAft>
                          <a:spcPts val="0"/>
                        </a:spcAft>
                      </a:pPr>
                      <a:r>
                        <a:rPr lang="pl-PL" sz="2400">
                          <a:effectLst/>
                        </a:rPr>
                        <a:t>SP Cigacice</a:t>
                      </a:r>
                      <a:endParaRPr lang="pl-PL" sz="24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a:solidFill>
                            <a:schemeClr val="tx1"/>
                          </a:solidFill>
                          <a:effectLst/>
                          <a:latin typeface="Calibri" panose="020F0502020204030204" pitchFamily="34" charset="0"/>
                        </a:rPr>
                        <a:t>131</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141</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130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137</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126</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123</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118</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-13</a:t>
                      </a:r>
                    </a:p>
                  </a:txBody>
                  <a:tcPr marL="9525" marR="9525" marT="9525" marB="0" anchor="b"/>
                </a:tc>
                <a:extLst>
                  <a:ext uri="{0D108BD9-81ED-4DB2-BD59-A6C34878D82A}">
                    <a16:rowId xmlns:a16="http://schemas.microsoft.com/office/drawing/2014/main" xmlns="" val="10007"/>
                  </a:ext>
                </a:extLst>
              </a:tr>
              <a:tr h="309010">
                <a:tc gridSpan="2">
                  <a:txBody>
                    <a:bodyPr/>
                    <a:lstStyle/>
                    <a:p>
                      <a:pPr>
                        <a:spcAft>
                          <a:spcPts val="0"/>
                        </a:spcAft>
                      </a:pPr>
                      <a:r>
                        <a:rPr lang="pl-PL" sz="2400" dirty="0">
                          <a:effectLst/>
                        </a:rPr>
                        <a:t>SP Kalsk </a:t>
                      </a:r>
                      <a:endParaRPr lang="pl-PL" sz="24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a:solidFill>
                            <a:schemeClr val="tx1"/>
                          </a:solidFill>
                          <a:effectLst/>
                          <a:latin typeface="Calibri" panose="020F0502020204030204" pitchFamily="34" charset="0"/>
                        </a:rPr>
                        <a:t>65</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70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68</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66</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65</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60</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57</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-8</a:t>
                      </a:r>
                    </a:p>
                  </a:txBody>
                  <a:tcPr marL="9525" marR="9525" marT="9525" marB="0" anchor="b"/>
                </a:tc>
                <a:extLst>
                  <a:ext uri="{0D108BD9-81ED-4DB2-BD59-A6C34878D82A}">
                    <a16:rowId xmlns:a16="http://schemas.microsoft.com/office/drawing/2014/main" xmlns="" val="10008"/>
                  </a:ext>
                </a:extLst>
              </a:tr>
              <a:tr h="309010">
                <a:tc gridSpan="2">
                  <a:txBody>
                    <a:bodyPr/>
                    <a:lstStyle/>
                    <a:p>
                      <a:pPr>
                        <a:spcAft>
                          <a:spcPts val="0"/>
                        </a:spcAft>
                      </a:pPr>
                      <a:r>
                        <a:rPr lang="pl-PL" sz="2400">
                          <a:effectLst/>
                        </a:rPr>
                        <a:t>SP Kije</a:t>
                      </a:r>
                      <a:endParaRPr lang="pl-PL" sz="24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0" i="0" u="none" strike="noStrike">
                          <a:solidFill>
                            <a:schemeClr val="tx1"/>
                          </a:solidFill>
                          <a:effectLst/>
                          <a:latin typeface="Calibri" panose="020F0502020204030204" pitchFamily="34" charset="0"/>
                        </a:rPr>
                        <a:t>90</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82</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95</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92</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94</a:t>
                      </a:r>
                    </a:p>
                  </a:txBody>
                  <a:tcPr marL="9525" marR="9525" marT="9525" marB="0" anchor="b"/>
                </a:tc>
                <a:tc>
                  <a:txBody>
                    <a:bodyPr/>
                    <a:lstStyle/>
                    <a:p>
                      <a:pPr algn="ctr" fontAlgn="b"/>
                      <a:r>
                        <a:rPr lang="pl-PL" sz="2400" b="0" i="0" u="none" strike="noStrike">
                          <a:solidFill>
                            <a:schemeClr val="tx1"/>
                          </a:solidFill>
                          <a:effectLst/>
                          <a:latin typeface="Calibri" panose="020F0502020204030204" pitchFamily="34" charset="0"/>
                        </a:rPr>
                        <a:t>94</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95</a:t>
                      </a:r>
                    </a:p>
                  </a:txBody>
                  <a:tcPr marL="9525" marR="9525" marT="9525" marB="0" anchor="b"/>
                </a:tc>
                <a:tc>
                  <a:txBody>
                    <a:bodyPr/>
                    <a:lstStyle/>
                    <a:p>
                      <a:pPr algn="ctr" fontAlgn="b"/>
                      <a:r>
                        <a:rPr lang="pl-PL" sz="2400" b="0" i="0" u="none" strike="noStrike" dirty="0">
                          <a:solidFill>
                            <a:schemeClr val="tx1"/>
                          </a:solidFill>
                          <a:effectLst/>
                          <a:latin typeface="Calibri" panose="020F0502020204030204" pitchFamily="34" charset="0"/>
                        </a:rPr>
                        <a:t>5</a:t>
                      </a:r>
                    </a:p>
                  </a:txBody>
                  <a:tcPr marL="9525" marR="9525" marT="9525" marB="0" anchor="b"/>
                </a:tc>
                <a:extLst>
                  <a:ext uri="{0D108BD9-81ED-4DB2-BD59-A6C34878D82A}">
                    <a16:rowId xmlns:a16="http://schemas.microsoft.com/office/drawing/2014/main" xmlns="" val="10009"/>
                  </a:ext>
                </a:extLst>
              </a:tr>
              <a:tr h="309010">
                <a:tc gridSpan="2">
                  <a:txBody>
                    <a:bodyPr/>
                    <a:lstStyle/>
                    <a:p>
                      <a:pPr algn="r">
                        <a:spcAft>
                          <a:spcPts val="0"/>
                        </a:spcAft>
                      </a:pPr>
                      <a:r>
                        <a:rPr lang="pl-PL" sz="2400" b="1" i="1" dirty="0">
                          <a:effectLst/>
                        </a:rPr>
                        <a:t>OGÓŁEM</a:t>
                      </a:r>
                      <a:endParaRPr lang="pl-PL" sz="24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hMerge="1">
                  <a:txBody>
                    <a:bodyPr/>
                    <a:lstStyle/>
                    <a:p>
                      <a:endParaRPr lang="pl-PL"/>
                    </a:p>
                  </a:txBody>
                  <a:tcPr/>
                </a:tc>
                <a:tc>
                  <a:txBody>
                    <a:bodyPr/>
                    <a:lstStyle/>
                    <a:p>
                      <a:pPr algn="ctr" fontAlgn="b"/>
                      <a:r>
                        <a:rPr lang="pl-PL" sz="2400" b="1" i="1" u="none" strike="noStrike" dirty="0">
                          <a:solidFill>
                            <a:schemeClr val="tx1"/>
                          </a:solidFill>
                          <a:effectLst/>
                          <a:latin typeface="Calibri" panose="020F0502020204030204" pitchFamily="34" charset="0"/>
                        </a:rPr>
                        <a:t>2356</a:t>
                      </a:r>
                    </a:p>
                  </a:txBody>
                  <a:tcPr marL="9525" marR="9525" marT="9525" marB="0" anchor="b"/>
                </a:tc>
                <a:tc>
                  <a:txBody>
                    <a:bodyPr/>
                    <a:lstStyle/>
                    <a:p>
                      <a:pPr algn="ctr" fontAlgn="b"/>
                      <a:r>
                        <a:rPr lang="pl-PL" sz="2400" b="1" i="1" u="none" strike="noStrike">
                          <a:solidFill>
                            <a:schemeClr val="tx1"/>
                          </a:solidFill>
                          <a:effectLst/>
                          <a:latin typeface="Calibri" panose="020F0502020204030204" pitchFamily="34" charset="0"/>
                        </a:rPr>
                        <a:t>2383</a:t>
                      </a:r>
                    </a:p>
                  </a:txBody>
                  <a:tcPr marL="9525" marR="9525" marT="9525" marB="0" anchor="b"/>
                </a:tc>
                <a:tc>
                  <a:txBody>
                    <a:bodyPr/>
                    <a:lstStyle/>
                    <a:p>
                      <a:pPr algn="ctr" fontAlgn="b"/>
                      <a:r>
                        <a:rPr lang="pl-PL" sz="2400" b="1" i="1" u="none" strike="noStrike">
                          <a:solidFill>
                            <a:schemeClr val="tx1"/>
                          </a:solidFill>
                          <a:effectLst/>
                          <a:latin typeface="Calibri" panose="020F0502020204030204" pitchFamily="34" charset="0"/>
                        </a:rPr>
                        <a:t>2383</a:t>
                      </a:r>
                    </a:p>
                  </a:txBody>
                  <a:tcPr marL="9525" marR="9525" marT="9525" marB="0" anchor="b"/>
                </a:tc>
                <a:tc>
                  <a:txBody>
                    <a:bodyPr/>
                    <a:lstStyle/>
                    <a:p>
                      <a:pPr algn="ctr" fontAlgn="b"/>
                      <a:r>
                        <a:rPr lang="pl-PL" sz="2400" b="1" i="1" u="none" strike="noStrike">
                          <a:solidFill>
                            <a:schemeClr val="tx1"/>
                          </a:solidFill>
                          <a:effectLst/>
                          <a:latin typeface="Calibri" panose="020F0502020204030204" pitchFamily="34" charset="0"/>
                        </a:rPr>
                        <a:t>2322</a:t>
                      </a:r>
                    </a:p>
                  </a:txBody>
                  <a:tcPr marL="9525" marR="9525" marT="9525" marB="0" anchor="b"/>
                </a:tc>
                <a:tc>
                  <a:txBody>
                    <a:bodyPr/>
                    <a:lstStyle/>
                    <a:p>
                      <a:pPr algn="ctr" fontAlgn="b"/>
                      <a:r>
                        <a:rPr lang="pl-PL" sz="2400" b="1" i="1" u="none" strike="noStrike">
                          <a:solidFill>
                            <a:schemeClr val="tx1"/>
                          </a:solidFill>
                          <a:effectLst/>
                          <a:latin typeface="Calibri" panose="020F0502020204030204" pitchFamily="34" charset="0"/>
                        </a:rPr>
                        <a:t>2290</a:t>
                      </a:r>
                    </a:p>
                  </a:txBody>
                  <a:tcPr marL="9525" marR="9525" marT="9525" marB="0" anchor="b"/>
                </a:tc>
                <a:tc>
                  <a:txBody>
                    <a:bodyPr/>
                    <a:lstStyle/>
                    <a:p>
                      <a:pPr algn="ctr" fontAlgn="b"/>
                      <a:r>
                        <a:rPr lang="pl-PL" sz="2400" b="1" i="1" u="none" strike="noStrike">
                          <a:solidFill>
                            <a:schemeClr val="tx1"/>
                          </a:solidFill>
                          <a:effectLst/>
                          <a:latin typeface="Calibri" panose="020F0502020204030204" pitchFamily="34" charset="0"/>
                        </a:rPr>
                        <a:t>2157</a:t>
                      </a:r>
                    </a:p>
                  </a:txBody>
                  <a:tcPr marL="9525" marR="9525" marT="9525" marB="0" anchor="b"/>
                </a:tc>
                <a:tc>
                  <a:txBody>
                    <a:bodyPr/>
                    <a:lstStyle/>
                    <a:p>
                      <a:pPr algn="ctr" fontAlgn="b"/>
                      <a:r>
                        <a:rPr lang="pl-PL" sz="2400" b="1" i="1" u="none" strike="noStrike">
                          <a:solidFill>
                            <a:schemeClr val="tx1"/>
                          </a:solidFill>
                          <a:effectLst/>
                          <a:latin typeface="Calibri" panose="020F0502020204030204" pitchFamily="34" charset="0"/>
                        </a:rPr>
                        <a:t>2041</a:t>
                      </a:r>
                    </a:p>
                  </a:txBody>
                  <a:tcPr marL="9525" marR="9525" marT="9525" marB="0" anchor="b"/>
                </a:tc>
                <a:tc>
                  <a:txBody>
                    <a:bodyPr/>
                    <a:lstStyle/>
                    <a:p>
                      <a:pPr algn="ctr" fontAlgn="b"/>
                      <a:r>
                        <a:rPr lang="pl-PL" sz="2400" b="1" i="1" u="none" strike="noStrike" dirty="0">
                          <a:solidFill>
                            <a:schemeClr val="tx1"/>
                          </a:solidFill>
                          <a:effectLst/>
                          <a:latin typeface="Calibri" panose="020F0502020204030204" pitchFamily="34" charset="0"/>
                        </a:rPr>
                        <a:t>-315</a:t>
                      </a:r>
                    </a:p>
                  </a:txBody>
                  <a:tcPr marL="9525" marR="9525" marT="9525" marB="0" anchor="b"/>
                </a:tc>
                <a:extLst>
                  <a:ext uri="{0D108BD9-81ED-4DB2-BD59-A6C34878D82A}">
                    <a16:rowId xmlns:a16="http://schemas.microsoft.com/office/drawing/2014/main" xmlns="" val="10010"/>
                  </a:ext>
                </a:extLst>
              </a:tr>
            </a:tbl>
          </a:graphicData>
        </a:graphic>
      </p:graphicFrame>
      <p:sp>
        <p:nvSpPr>
          <p:cNvPr id="5" name="Rectangle 1"/>
          <p:cNvSpPr>
            <a:spLocks noChangeArrowheads="1"/>
          </p:cNvSpPr>
          <p:nvPr/>
        </p:nvSpPr>
        <p:spPr bwMode="auto">
          <a:xfrm>
            <a:off x="0" y="-249510"/>
            <a:ext cx="13708176" cy="70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l-PL"/>
          </a:p>
        </p:txBody>
      </p:sp>
      <p:sp>
        <p:nvSpPr>
          <p:cNvPr id="6" name="Prostokąt 5"/>
          <p:cNvSpPr/>
          <p:nvPr/>
        </p:nvSpPr>
        <p:spPr>
          <a:xfrm>
            <a:off x="872456" y="6471836"/>
            <a:ext cx="11181894" cy="461665"/>
          </a:xfrm>
          <a:prstGeom prst="rect">
            <a:avLst/>
          </a:prstGeom>
        </p:spPr>
        <p:txBody>
          <a:bodyPr wrap="square">
            <a:spAutoFit/>
          </a:bodyPr>
          <a:lstStyle/>
          <a:p>
            <a:pPr algn="r"/>
            <a:r>
              <a:rPr lang="pl-PL" sz="2400" dirty="0">
                <a:solidFill>
                  <a:srgbClr val="FFFF00"/>
                </a:solidFill>
              </a:rPr>
              <a:t> </a:t>
            </a:r>
            <a:r>
              <a:rPr lang="pl-PL" sz="1600" dirty="0">
                <a:solidFill>
                  <a:srgbClr val="FFFF00"/>
                </a:solidFill>
              </a:rPr>
              <a:t>* Dane Urzędu Miejskiego Sulechów – Ewidencja ludności oraz danych SIO z 30.09.204 r.</a:t>
            </a:r>
          </a:p>
        </p:txBody>
      </p:sp>
    </p:spTree>
    <p:extLst>
      <p:ext uri="{BB962C8B-B14F-4D97-AF65-F5344CB8AC3E}">
        <p14:creationId xmlns:p14="http://schemas.microsoft.com/office/powerpoint/2010/main" val="3951792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968369" y="0"/>
            <a:ext cx="8791575" cy="814592"/>
          </a:xfrm>
        </p:spPr>
        <p:txBody>
          <a:bodyPr>
            <a:normAutofit fontScale="90000"/>
          </a:bodyPr>
          <a:lstStyle/>
          <a:p>
            <a:pPr algn="ctr"/>
            <a:r>
              <a:rPr lang="pl-PL" b="1" dirty="0">
                <a:latin typeface="+mn-lt"/>
              </a:rPr>
              <a:t>Urodzenia rok 2024*</a:t>
            </a:r>
          </a:p>
        </p:txBody>
      </p:sp>
      <p:sp>
        <p:nvSpPr>
          <p:cNvPr id="3" name="Podtytuł 2"/>
          <p:cNvSpPr>
            <a:spLocks noGrp="1"/>
          </p:cNvSpPr>
          <p:nvPr>
            <p:ph type="subTitle" idx="1"/>
          </p:nvPr>
        </p:nvSpPr>
        <p:spPr>
          <a:xfrm>
            <a:off x="375486" y="6128709"/>
            <a:ext cx="11629699" cy="502750"/>
          </a:xfrm>
        </p:spPr>
        <p:txBody>
          <a:bodyPr>
            <a:noAutofit/>
          </a:bodyPr>
          <a:lstStyle/>
          <a:p>
            <a:r>
              <a:rPr lang="pl-PL" sz="2400" b="1" dirty="0"/>
              <a:t>Rocznik 2024 edukację w szkole podstawowej rozpocznie w roku 2031/2032</a:t>
            </a:r>
          </a:p>
        </p:txBody>
      </p:sp>
      <p:graphicFrame>
        <p:nvGraphicFramePr>
          <p:cNvPr id="4" name="Tabela 3"/>
          <p:cNvGraphicFramePr>
            <a:graphicFrameLocks noGrp="1"/>
          </p:cNvGraphicFramePr>
          <p:nvPr>
            <p:extLst>
              <p:ext uri="{D42A27DB-BD31-4B8C-83A1-F6EECF244321}">
                <p14:modId xmlns:p14="http://schemas.microsoft.com/office/powerpoint/2010/main" val="519325325"/>
              </p:ext>
            </p:extLst>
          </p:nvPr>
        </p:nvGraphicFramePr>
        <p:xfrm>
          <a:off x="1253614" y="843876"/>
          <a:ext cx="9684772" cy="5237982"/>
        </p:xfrm>
        <a:graphic>
          <a:graphicData uri="http://schemas.openxmlformats.org/drawingml/2006/table">
            <a:tbl>
              <a:tblPr>
                <a:tableStyleId>{284E427A-3D55-4303-BF80-6455036E1DE7}</a:tableStyleId>
              </a:tblPr>
              <a:tblGrid>
                <a:gridCol w="2421193">
                  <a:extLst>
                    <a:ext uri="{9D8B030D-6E8A-4147-A177-3AD203B41FA5}">
                      <a16:colId xmlns:a16="http://schemas.microsoft.com/office/drawing/2014/main" xmlns="" val="20000"/>
                    </a:ext>
                  </a:extLst>
                </a:gridCol>
                <a:gridCol w="2421193">
                  <a:extLst>
                    <a:ext uri="{9D8B030D-6E8A-4147-A177-3AD203B41FA5}">
                      <a16:colId xmlns:a16="http://schemas.microsoft.com/office/drawing/2014/main" xmlns="" val="20001"/>
                    </a:ext>
                  </a:extLst>
                </a:gridCol>
                <a:gridCol w="2421193">
                  <a:extLst>
                    <a:ext uri="{9D8B030D-6E8A-4147-A177-3AD203B41FA5}">
                      <a16:colId xmlns:a16="http://schemas.microsoft.com/office/drawing/2014/main" xmlns="" val="20002"/>
                    </a:ext>
                  </a:extLst>
                </a:gridCol>
                <a:gridCol w="2421193">
                  <a:extLst>
                    <a:ext uri="{9D8B030D-6E8A-4147-A177-3AD203B41FA5}">
                      <a16:colId xmlns:a16="http://schemas.microsoft.com/office/drawing/2014/main" xmlns="" val="20003"/>
                    </a:ext>
                  </a:extLst>
                </a:gridCol>
              </a:tblGrid>
              <a:tr h="448812">
                <a:tc gridSpan="4">
                  <a:txBody>
                    <a:bodyPr/>
                    <a:lstStyle/>
                    <a:p>
                      <a:pPr algn="ctr" fontAlgn="b"/>
                      <a:r>
                        <a:rPr lang="pl-PL" sz="2800" u="none" strike="noStrike" dirty="0">
                          <a:effectLst/>
                        </a:rPr>
                        <a:t>2024</a:t>
                      </a:r>
                      <a:endParaRPr lang="pl-PL" sz="28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pl-PL" dirty="0"/>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xmlns="" val="10000"/>
                  </a:ext>
                </a:extLst>
              </a:tr>
              <a:tr h="856125">
                <a:tc>
                  <a:txBody>
                    <a:bodyPr/>
                    <a:lstStyle/>
                    <a:p>
                      <a:pPr algn="ctr">
                        <a:spcAft>
                          <a:spcPts val="0"/>
                        </a:spcAft>
                      </a:pPr>
                      <a:r>
                        <a:rPr lang="pl-PL" sz="3200" dirty="0">
                          <a:effectLst/>
                        </a:rPr>
                        <a:t>Szkoła</a:t>
                      </a:r>
                      <a:endParaRPr lang="pl-PL" sz="36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ctr"/>
                </a:tc>
                <a:tc>
                  <a:txBody>
                    <a:bodyPr/>
                    <a:lstStyle/>
                    <a:p>
                      <a:pPr algn="ctr" fontAlgn="ctr"/>
                      <a:r>
                        <a:rPr lang="pl-PL" sz="2800" u="none" strike="noStrike" dirty="0">
                          <a:effectLst/>
                        </a:rPr>
                        <a:t>Zameldowanie stałe</a:t>
                      </a:r>
                      <a:endParaRPr lang="pl-PL" sz="2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l-PL" sz="2800" u="none" strike="noStrike" dirty="0">
                          <a:effectLst/>
                        </a:rPr>
                        <a:t>Zameldowanie czasowe</a:t>
                      </a:r>
                      <a:endParaRPr lang="pl-PL" sz="2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l-PL" sz="2800" u="none" strike="noStrike">
                          <a:effectLst/>
                        </a:rPr>
                        <a:t>Razem</a:t>
                      </a:r>
                      <a:endParaRPr lang="pl-PL" sz="2800" b="1" i="0" u="none" strike="noStrike">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1"/>
                  </a:ext>
                </a:extLst>
              </a:tr>
              <a:tr h="432787">
                <a:tc>
                  <a:txBody>
                    <a:bodyPr/>
                    <a:lstStyle/>
                    <a:p>
                      <a:pPr>
                        <a:spcAft>
                          <a:spcPts val="0"/>
                        </a:spcAft>
                      </a:pPr>
                      <a:r>
                        <a:rPr lang="pl-PL" sz="2800" dirty="0">
                          <a:effectLst/>
                        </a:rPr>
                        <a:t>SP 1</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dirty="0">
                          <a:effectLst/>
                        </a:rPr>
                        <a:t>34</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2</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36</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2"/>
                  </a:ext>
                </a:extLst>
              </a:tr>
              <a:tr h="432787">
                <a:tc>
                  <a:txBody>
                    <a:bodyPr/>
                    <a:lstStyle/>
                    <a:p>
                      <a:pPr>
                        <a:spcAft>
                          <a:spcPts val="0"/>
                        </a:spcAft>
                      </a:pPr>
                      <a:r>
                        <a:rPr lang="pl-PL" sz="2800" dirty="0">
                          <a:effectLst/>
                        </a:rPr>
                        <a:t>SP</a:t>
                      </a:r>
                      <a:r>
                        <a:rPr lang="pl-PL" sz="2800" baseline="0" dirty="0">
                          <a:effectLst/>
                        </a:rPr>
                        <a:t> </a:t>
                      </a:r>
                      <a:r>
                        <a:rPr lang="pl-PL" sz="2800" dirty="0">
                          <a:effectLst/>
                        </a:rPr>
                        <a:t>2</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27</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3</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30</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3"/>
                  </a:ext>
                </a:extLst>
              </a:tr>
              <a:tr h="432787">
                <a:tc>
                  <a:txBody>
                    <a:bodyPr/>
                    <a:lstStyle/>
                    <a:p>
                      <a:pPr>
                        <a:spcAft>
                          <a:spcPts val="0"/>
                        </a:spcAft>
                      </a:pPr>
                      <a:r>
                        <a:rPr lang="pl-PL" sz="2800" dirty="0">
                          <a:effectLst/>
                        </a:rPr>
                        <a:t>SP 3</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40</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3</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43</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4"/>
                  </a:ext>
                </a:extLst>
              </a:tr>
              <a:tr h="432787">
                <a:tc>
                  <a:txBody>
                    <a:bodyPr/>
                    <a:lstStyle/>
                    <a:p>
                      <a:pPr>
                        <a:spcAft>
                          <a:spcPts val="0"/>
                        </a:spcAft>
                      </a:pPr>
                      <a:r>
                        <a:rPr lang="pl-PL" sz="2800" dirty="0">
                          <a:effectLst/>
                        </a:rPr>
                        <a:t>SP Brody</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10</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0</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10</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5"/>
                  </a:ext>
                </a:extLst>
              </a:tr>
              <a:tr h="432787">
                <a:tc>
                  <a:txBody>
                    <a:bodyPr/>
                    <a:lstStyle/>
                    <a:p>
                      <a:pPr>
                        <a:spcAft>
                          <a:spcPts val="0"/>
                        </a:spcAft>
                      </a:pPr>
                      <a:r>
                        <a:rPr lang="pl-PL" sz="2800">
                          <a:effectLst/>
                        </a:rPr>
                        <a:t>SP Buków</a:t>
                      </a:r>
                      <a:endParaRPr lang="pl-PL" sz="32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11</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0</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11</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6"/>
                  </a:ext>
                </a:extLst>
              </a:tr>
              <a:tr h="432787">
                <a:tc>
                  <a:txBody>
                    <a:bodyPr/>
                    <a:lstStyle/>
                    <a:p>
                      <a:pPr>
                        <a:spcAft>
                          <a:spcPts val="0"/>
                        </a:spcAft>
                      </a:pPr>
                      <a:r>
                        <a:rPr lang="pl-PL" sz="2800">
                          <a:effectLst/>
                        </a:rPr>
                        <a:t>SP Cigacice</a:t>
                      </a:r>
                      <a:endParaRPr lang="pl-PL" sz="32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6</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0</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6</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7"/>
                  </a:ext>
                </a:extLst>
              </a:tr>
              <a:tr h="432787">
                <a:tc>
                  <a:txBody>
                    <a:bodyPr/>
                    <a:lstStyle/>
                    <a:p>
                      <a:pPr>
                        <a:spcAft>
                          <a:spcPts val="0"/>
                        </a:spcAft>
                      </a:pPr>
                      <a:r>
                        <a:rPr lang="pl-PL" sz="2800" dirty="0">
                          <a:effectLst/>
                        </a:rPr>
                        <a:t>SP Kalsk </a:t>
                      </a:r>
                      <a:endParaRPr lang="pl-PL" sz="3200"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5</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0</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5</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8"/>
                  </a:ext>
                </a:extLst>
              </a:tr>
              <a:tr h="432787">
                <a:tc>
                  <a:txBody>
                    <a:bodyPr/>
                    <a:lstStyle/>
                    <a:p>
                      <a:pPr>
                        <a:spcAft>
                          <a:spcPts val="0"/>
                        </a:spcAft>
                      </a:pPr>
                      <a:r>
                        <a:rPr lang="pl-PL" sz="2800">
                          <a:effectLst/>
                        </a:rPr>
                        <a:t>SP Kije</a:t>
                      </a:r>
                      <a:endParaRPr lang="pl-PL" sz="320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a:effectLst/>
                        </a:rPr>
                        <a:t>5</a:t>
                      </a:r>
                      <a:endParaRPr lang="pl-PL" sz="2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effectLst/>
                        </a:rPr>
                        <a:t>0</a:t>
                      </a:r>
                      <a:endParaRPr lang="pl-PL" sz="2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l-PL" sz="2800" u="none" strike="noStrike">
                          <a:effectLst/>
                        </a:rPr>
                        <a:t>5</a:t>
                      </a:r>
                      <a:endParaRPr lang="pl-PL" sz="28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9"/>
                  </a:ext>
                </a:extLst>
              </a:tr>
              <a:tr h="432787">
                <a:tc>
                  <a:txBody>
                    <a:bodyPr/>
                    <a:lstStyle/>
                    <a:p>
                      <a:pPr algn="r">
                        <a:spcAft>
                          <a:spcPts val="0"/>
                        </a:spcAft>
                      </a:pPr>
                      <a:r>
                        <a:rPr lang="pl-PL" sz="2800" dirty="0">
                          <a:effectLst/>
                        </a:rPr>
                        <a:t>OGÓŁEM</a:t>
                      </a:r>
                      <a:endParaRPr lang="pl-PL" sz="3200" b="1" i="1" dirty="0">
                        <a:solidFill>
                          <a:schemeClr val="tx1">
                            <a:lumMod val="95000"/>
                          </a:schemeClr>
                        </a:solidFill>
                        <a:effectLst/>
                        <a:latin typeface="Calibri" panose="020F0502020204030204" pitchFamily="34" charset="0"/>
                        <a:ea typeface="Calibri" panose="020F0502020204030204" pitchFamily="34" charset="0"/>
                      </a:endParaRPr>
                    </a:p>
                  </a:txBody>
                  <a:tcPr marL="44450" marR="44450" marT="0" marB="0" anchor="b"/>
                </a:tc>
                <a:tc>
                  <a:txBody>
                    <a:bodyPr/>
                    <a:lstStyle/>
                    <a:p>
                      <a:pPr algn="ctr" fontAlgn="b"/>
                      <a:r>
                        <a:rPr lang="pl-PL" sz="2800" u="none" strike="noStrike" dirty="0">
                          <a:effectLst/>
                        </a:rPr>
                        <a:t>138</a:t>
                      </a:r>
                      <a:endParaRPr lang="pl-PL" sz="28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pl-PL" sz="2800" b="0" i="0" u="none" strike="noStrike" dirty="0">
                          <a:solidFill>
                            <a:schemeClr val="bg1"/>
                          </a:solidFill>
                          <a:effectLst/>
                          <a:latin typeface="Calibri" panose="020F0502020204030204" pitchFamily="34" charset="0"/>
                        </a:rPr>
                        <a:t>8</a:t>
                      </a:r>
                    </a:p>
                  </a:txBody>
                  <a:tcPr marL="9525" marR="9525" marT="9525" marB="0" anchor="b"/>
                </a:tc>
                <a:tc>
                  <a:txBody>
                    <a:bodyPr/>
                    <a:lstStyle/>
                    <a:p>
                      <a:pPr algn="ctr" fontAlgn="b"/>
                      <a:r>
                        <a:rPr lang="pl-PL" sz="2800" u="none" strike="noStrike" dirty="0">
                          <a:effectLst/>
                        </a:rPr>
                        <a:t>146</a:t>
                      </a:r>
                      <a:endParaRPr lang="pl-PL" sz="2800" b="0"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10"/>
                  </a:ext>
                </a:extLst>
              </a:tr>
            </a:tbl>
          </a:graphicData>
        </a:graphic>
      </p:graphicFrame>
      <p:sp>
        <p:nvSpPr>
          <p:cNvPr id="5" name="Prostokąt 4"/>
          <p:cNvSpPr/>
          <p:nvPr/>
        </p:nvSpPr>
        <p:spPr>
          <a:xfrm>
            <a:off x="6725840" y="6529146"/>
            <a:ext cx="5554341" cy="369332"/>
          </a:xfrm>
          <a:prstGeom prst="rect">
            <a:avLst/>
          </a:prstGeom>
        </p:spPr>
        <p:txBody>
          <a:bodyPr wrap="none">
            <a:spAutoFit/>
          </a:bodyPr>
          <a:lstStyle/>
          <a:p>
            <a:r>
              <a:rPr lang="pl-PL" dirty="0">
                <a:solidFill>
                  <a:srgbClr val="FFFF00"/>
                </a:solidFill>
              </a:rPr>
              <a:t>* Dane Urzędu Miejskiego Sulechów – Ewidencja ludności</a:t>
            </a:r>
          </a:p>
        </p:txBody>
      </p:sp>
    </p:spTree>
    <p:extLst>
      <p:ext uri="{BB962C8B-B14F-4D97-AF65-F5344CB8AC3E}">
        <p14:creationId xmlns:p14="http://schemas.microsoft.com/office/powerpoint/2010/main" val="483367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94967" y="206477"/>
            <a:ext cx="12015019" cy="1887794"/>
          </a:xfrm>
        </p:spPr>
        <p:txBody>
          <a:bodyPr>
            <a:noAutofit/>
          </a:bodyPr>
          <a:lstStyle/>
          <a:p>
            <a:pPr algn="ctr"/>
            <a:r>
              <a:rPr lang="pl-PL" b="1" dirty="0">
                <a:solidFill>
                  <a:srgbClr val="FFFF00"/>
                </a:solidFill>
                <a:latin typeface="+mn-lt"/>
              </a:rPr>
              <a:t>Liczba dzieci urodzonych i zameldowanych</a:t>
            </a:r>
            <a:br>
              <a:rPr lang="pl-PL" b="1" dirty="0">
                <a:solidFill>
                  <a:srgbClr val="FFFF00"/>
                </a:solidFill>
                <a:latin typeface="+mn-lt"/>
              </a:rPr>
            </a:br>
            <a:r>
              <a:rPr lang="pl-PL" b="1" dirty="0">
                <a:solidFill>
                  <a:srgbClr val="FFFF00"/>
                </a:solidFill>
                <a:latin typeface="+mn-lt"/>
              </a:rPr>
              <a:t>w latach 2018-2024,</a:t>
            </a:r>
            <a:br>
              <a:rPr lang="pl-PL" b="1" dirty="0">
                <a:solidFill>
                  <a:srgbClr val="FFFF00"/>
                </a:solidFill>
                <a:latin typeface="+mn-lt"/>
              </a:rPr>
            </a:br>
            <a:r>
              <a:rPr lang="pl-PL" b="1" dirty="0">
                <a:solidFill>
                  <a:srgbClr val="FFFF00"/>
                </a:solidFill>
                <a:latin typeface="+mn-lt"/>
              </a:rPr>
              <a:t>które posiadają status obcokrajowca, w tym UKR*</a:t>
            </a:r>
          </a:p>
        </p:txBody>
      </p:sp>
      <p:graphicFrame>
        <p:nvGraphicFramePr>
          <p:cNvPr id="7" name="Symbol zastępczy zawartości 6"/>
          <p:cNvGraphicFramePr>
            <a:graphicFrameLocks noGrp="1"/>
          </p:cNvGraphicFramePr>
          <p:nvPr>
            <p:ph idx="1"/>
            <p:extLst>
              <p:ext uri="{D42A27DB-BD31-4B8C-83A1-F6EECF244321}">
                <p14:modId xmlns:p14="http://schemas.microsoft.com/office/powerpoint/2010/main" val="1773349632"/>
              </p:ext>
            </p:extLst>
          </p:nvPr>
        </p:nvGraphicFramePr>
        <p:xfrm>
          <a:off x="2507226" y="2153265"/>
          <a:ext cx="7128387" cy="4240487"/>
        </p:xfrm>
        <a:graphic>
          <a:graphicData uri="http://schemas.openxmlformats.org/drawingml/2006/table">
            <a:tbl>
              <a:tblPr firstRow="1" bandRow="1">
                <a:tableStyleId>{9D7B26C5-4107-4FEC-AEDC-1716B250A1EF}</a:tableStyleId>
              </a:tblPr>
              <a:tblGrid>
                <a:gridCol w="2238667">
                  <a:extLst>
                    <a:ext uri="{9D8B030D-6E8A-4147-A177-3AD203B41FA5}">
                      <a16:colId xmlns:a16="http://schemas.microsoft.com/office/drawing/2014/main" xmlns="" val="20000"/>
                    </a:ext>
                  </a:extLst>
                </a:gridCol>
                <a:gridCol w="4889720">
                  <a:extLst>
                    <a:ext uri="{9D8B030D-6E8A-4147-A177-3AD203B41FA5}">
                      <a16:colId xmlns:a16="http://schemas.microsoft.com/office/drawing/2014/main" xmlns="" val="20001"/>
                    </a:ext>
                  </a:extLst>
                </a:gridCol>
              </a:tblGrid>
              <a:tr h="746222">
                <a:tc>
                  <a:txBody>
                    <a:bodyPr/>
                    <a:lstStyle/>
                    <a:p>
                      <a:pPr algn="ctr" fontAlgn="b"/>
                      <a:r>
                        <a:rPr lang="pl-PL" sz="3600" u="none" strike="noStrike" dirty="0">
                          <a:solidFill>
                            <a:srgbClr val="FFFF00"/>
                          </a:solidFill>
                          <a:effectLst/>
                        </a:rPr>
                        <a:t>Rok</a:t>
                      </a:r>
                      <a:endParaRPr lang="pl-PL" sz="3600" b="1" i="0" u="none" strike="noStrike" dirty="0">
                        <a:solidFill>
                          <a:srgbClr val="FFFF00"/>
                        </a:solidFill>
                        <a:effectLst/>
                        <a:latin typeface="Calibri" panose="020F0502020204030204" pitchFamily="34" charset="0"/>
                      </a:endParaRPr>
                    </a:p>
                  </a:txBody>
                  <a:tcPr marL="9525" marR="9525" marT="9525" marB="0" anchor="ctr"/>
                </a:tc>
                <a:tc>
                  <a:txBody>
                    <a:bodyPr/>
                    <a:lstStyle/>
                    <a:p>
                      <a:pPr algn="ctr" fontAlgn="b"/>
                      <a:r>
                        <a:rPr lang="pl-PL" sz="3600" u="none" strike="noStrike" dirty="0">
                          <a:solidFill>
                            <a:srgbClr val="FFFF00"/>
                          </a:solidFill>
                          <a:effectLst/>
                        </a:rPr>
                        <a:t>Ilość obcokrajowców</a:t>
                      </a:r>
                      <a:endParaRPr lang="pl-PL" sz="3600" b="1" i="0" u="none" strike="noStrike" dirty="0">
                        <a:solidFill>
                          <a:srgbClr val="FFFF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0"/>
                  </a:ext>
                </a:extLst>
              </a:tr>
              <a:tr h="374655">
                <a:tc>
                  <a:txBody>
                    <a:bodyPr/>
                    <a:lstStyle/>
                    <a:p>
                      <a:pPr algn="ctr" fontAlgn="b"/>
                      <a:r>
                        <a:rPr lang="pl-PL" sz="2800" u="none" strike="noStrike" dirty="0">
                          <a:solidFill>
                            <a:srgbClr val="FFFF00"/>
                          </a:solidFill>
                          <a:effectLst/>
                        </a:rPr>
                        <a:t>2018</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solidFill>
                            <a:srgbClr val="FFFF00"/>
                          </a:solidFill>
                          <a:effectLst/>
                        </a:rPr>
                        <a:t>3</a:t>
                      </a:r>
                      <a:endParaRPr lang="pl-PL" sz="2800" b="1"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1"/>
                  </a:ext>
                </a:extLst>
              </a:tr>
              <a:tr h="437106">
                <a:tc>
                  <a:txBody>
                    <a:bodyPr/>
                    <a:lstStyle/>
                    <a:p>
                      <a:pPr algn="ctr" fontAlgn="b"/>
                      <a:r>
                        <a:rPr lang="pl-PL" sz="2800" u="none" strike="noStrike" dirty="0">
                          <a:solidFill>
                            <a:srgbClr val="FFFF00"/>
                          </a:solidFill>
                          <a:effectLst/>
                        </a:rPr>
                        <a:t>2019</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solidFill>
                            <a:srgbClr val="FFFF00"/>
                          </a:solidFill>
                          <a:effectLst/>
                        </a:rPr>
                        <a:t>3</a:t>
                      </a:r>
                      <a:endParaRPr lang="pl-PL" sz="2800" b="0"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2"/>
                  </a:ext>
                </a:extLst>
              </a:tr>
              <a:tr h="437106">
                <a:tc>
                  <a:txBody>
                    <a:bodyPr/>
                    <a:lstStyle/>
                    <a:p>
                      <a:pPr algn="ctr" fontAlgn="b"/>
                      <a:r>
                        <a:rPr lang="pl-PL" sz="2800" u="none" strike="noStrike" dirty="0">
                          <a:solidFill>
                            <a:srgbClr val="FFFF00"/>
                          </a:solidFill>
                          <a:effectLst/>
                        </a:rPr>
                        <a:t>2020</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solidFill>
                            <a:srgbClr val="FFFF00"/>
                          </a:solidFill>
                          <a:effectLst/>
                        </a:rPr>
                        <a:t>8</a:t>
                      </a:r>
                      <a:endParaRPr lang="pl-PL" sz="2800" b="0"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3"/>
                  </a:ext>
                </a:extLst>
              </a:tr>
              <a:tr h="437106">
                <a:tc>
                  <a:txBody>
                    <a:bodyPr/>
                    <a:lstStyle/>
                    <a:p>
                      <a:pPr algn="ctr" fontAlgn="b"/>
                      <a:r>
                        <a:rPr lang="pl-PL" sz="2800" u="none" strike="noStrike" dirty="0">
                          <a:solidFill>
                            <a:srgbClr val="FFFF00"/>
                          </a:solidFill>
                          <a:effectLst/>
                        </a:rPr>
                        <a:t>2021</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solidFill>
                            <a:srgbClr val="FFFF00"/>
                          </a:solidFill>
                          <a:effectLst/>
                        </a:rPr>
                        <a:t>3</a:t>
                      </a:r>
                      <a:endParaRPr lang="pl-PL" sz="2800" b="0"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4"/>
                  </a:ext>
                </a:extLst>
              </a:tr>
              <a:tr h="437106">
                <a:tc>
                  <a:txBody>
                    <a:bodyPr/>
                    <a:lstStyle/>
                    <a:p>
                      <a:pPr algn="ctr" fontAlgn="b"/>
                      <a:r>
                        <a:rPr lang="pl-PL" sz="2800" u="none" strike="noStrike" dirty="0">
                          <a:solidFill>
                            <a:srgbClr val="FFFF00"/>
                          </a:solidFill>
                          <a:effectLst/>
                        </a:rPr>
                        <a:t>2022</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solidFill>
                            <a:srgbClr val="FFFF00"/>
                          </a:solidFill>
                          <a:effectLst/>
                        </a:rPr>
                        <a:t>4</a:t>
                      </a:r>
                      <a:endParaRPr lang="pl-PL" sz="2800" b="0"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5"/>
                  </a:ext>
                </a:extLst>
              </a:tr>
              <a:tr h="303921">
                <a:tc>
                  <a:txBody>
                    <a:bodyPr/>
                    <a:lstStyle/>
                    <a:p>
                      <a:pPr algn="ctr" fontAlgn="b"/>
                      <a:r>
                        <a:rPr lang="pl-PL" sz="2800" u="none" strike="noStrike" dirty="0">
                          <a:solidFill>
                            <a:srgbClr val="FFFF00"/>
                          </a:solidFill>
                          <a:effectLst/>
                        </a:rPr>
                        <a:t>2023</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a:solidFill>
                            <a:srgbClr val="FFFF00"/>
                          </a:solidFill>
                          <a:effectLst/>
                        </a:rPr>
                        <a:t>4</a:t>
                      </a:r>
                      <a:endParaRPr lang="pl-PL" sz="2800" b="0"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6"/>
                  </a:ext>
                </a:extLst>
              </a:tr>
              <a:tr h="319960">
                <a:tc>
                  <a:txBody>
                    <a:bodyPr/>
                    <a:lstStyle/>
                    <a:p>
                      <a:pPr algn="ctr" fontAlgn="b"/>
                      <a:r>
                        <a:rPr lang="pl-PL" sz="2800" u="none" strike="noStrike" dirty="0">
                          <a:solidFill>
                            <a:srgbClr val="FFFF00"/>
                          </a:solidFill>
                          <a:effectLst/>
                        </a:rPr>
                        <a:t>2024</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u="none" strike="noStrike" dirty="0" smtClean="0">
                          <a:solidFill>
                            <a:srgbClr val="FFFF00"/>
                          </a:solidFill>
                          <a:effectLst/>
                        </a:rPr>
                        <a:t>6</a:t>
                      </a:r>
                      <a:endParaRPr lang="pl-PL" sz="2800" b="0"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7"/>
                  </a:ext>
                </a:extLst>
              </a:tr>
              <a:tr h="437106">
                <a:tc>
                  <a:txBody>
                    <a:bodyPr/>
                    <a:lstStyle/>
                    <a:p>
                      <a:pPr algn="ctr" fontAlgn="b"/>
                      <a:r>
                        <a:rPr lang="pl-PL" sz="2800" b="1" u="none" strike="noStrike" dirty="0">
                          <a:solidFill>
                            <a:srgbClr val="FFFF00"/>
                          </a:solidFill>
                          <a:effectLst/>
                        </a:rPr>
                        <a:t>RAZEM</a:t>
                      </a:r>
                      <a:endParaRPr lang="pl-PL" sz="2800" b="1" i="0" u="none" strike="noStrike" dirty="0">
                        <a:solidFill>
                          <a:srgbClr val="FFFF00"/>
                        </a:solidFill>
                        <a:effectLst/>
                        <a:latin typeface="Calibri" panose="020F0502020204030204" pitchFamily="34" charset="0"/>
                      </a:endParaRPr>
                    </a:p>
                  </a:txBody>
                  <a:tcPr marL="9525" marR="9525" marT="9525" marB="0" anchor="b"/>
                </a:tc>
                <a:tc>
                  <a:txBody>
                    <a:bodyPr/>
                    <a:lstStyle/>
                    <a:p>
                      <a:pPr algn="ctr" fontAlgn="b"/>
                      <a:r>
                        <a:rPr lang="pl-PL" sz="2800" b="1" u="none" strike="noStrike" dirty="0" smtClean="0">
                          <a:solidFill>
                            <a:srgbClr val="FFFF00"/>
                          </a:solidFill>
                          <a:effectLst/>
                        </a:rPr>
                        <a:t>31</a:t>
                      </a:r>
                      <a:endParaRPr lang="pl-PL" sz="2800" b="1" i="0" u="none" strike="noStrike" dirty="0">
                        <a:solidFill>
                          <a:srgbClr val="FFFF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8"/>
                  </a:ext>
                </a:extLst>
              </a:tr>
            </a:tbl>
          </a:graphicData>
        </a:graphic>
      </p:graphicFrame>
      <p:sp>
        <p:nvSpPr>
          <p:cNvPr id="8" name="Prostokąt 7"/>
          <p:cNvSpPr/>
          <p:nvPr/>
        </p:nvSpPr>
        <p:spPr>
          <a:xfrm>
            <a:off x="6656439" y="6396335"/>
            <a:ext cx="5147777" cy="461665"/>
          </a:xfrm>
          <a:prstGeom prst="rect">
            <a:avLst/>
          </a:prstGeom>
        </p:spPr>
        <p:txBody>
          <a:bodyPr wrap="square">
            <a:spAutoFit/>
          </a:bodyPr>
          <a:lstStyle/>
          <a:p>
            <a:pPr algn="r"/>
            <a:r>
              <a:rPr lang="pl-PL" sz="2400" dirty="0">
                <a:solidFill>
                  <a:srgbClr val="FFFF00"/>
                </a:solidFill>
              </a:rPr>
              <a:t> </a:t>
            </a:r>
            <a:r>
              <a:rPr lang="pl-PL" sz="1600" dirty="0">
                <a:solidFill>
                  <a:srgbClr val="FFFF00"/>
                </a:solidFill>
              </a:rPr>
              <a:t>* Dane Urzędu Miejskiego Sulechów – Ewidencja ludności</a:t>
            </a:r>
          </a:p>
        </p:txBody>
      </p:sp>
    </p:spTree>
    <p:extLst>
      <p:ext uri="{BB962C8B-B14F-4D97-AF65-F5344CB8AC3E}">
        <p14:creationId xmlns:p14="http://schemas.microsoft.com/office/powerpoint/2010/main" val="4248784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60208" y="1243954"/>
            <a:ext cx="11931792" cy="3943324"/>
          </a:xfrm>
        </p:spPr>
        <p:txBody>
          <a:bodyPr>
            <a:noAutofit/>
          </a:bodyPr>
          <a:lstStyle/>
          <a:p>
            <a:pPr algn="ctr"/>
            <a:r>
              <a:rPr lang="pl-PL" sz="4800" dirty="0">
                <a:latin typeface="+mn-lt"/>
              </a:rPr>
              <a:t>W roku szkolnym 2024/2025</a:t>
            </a:r>
            <a:br>
              <a:rPr lang="pl-PL" sz="4800" dirty="0">
                <a:latin typeface="+mn-lt"/>
              </a:rPr>
            </a:br>
            <a:r>
              <a:rPr lang="pl-PL" sz="4800" dirty="0">
                <a:latin typeface="+mn-lt"/>
              </a:rPr>
              <a:t>do szkół podstawowych</a:t>
            </a:r>
            <a:br>
              <a:rPr lang="pl-PL" sz="4800" dirty="0">
                <a:latin typeface="+mn-lt"/>
              </a:rPr>
            </a:br>
            <a:r>
              <a:rPr lang="pl-PL" sz="4800" dirty="0">
                <a:latin typeface="+mn-lt"/>
              </a:rPr>
              <a:t>prowadzonych przez Gminę Sulechów</a:t>
            </a:r>
            <a:br>
              <a:rPr lang="pl-PL" sz="4800" dirty="0">
                <a:latin typeface="+mn-lt"/>
              </a:rPr>
            </a:br>
            <a:r>
              <a:rPr lang="pl-PL" sz="4800" dirty="0">
                <a:latin typeface="+mn-lt"/>
              </a:rPr>
              <a:t>uczęszcza 2356 uczniów</a:t>
            </a:r>
            <a:br>
              <a:rPr lang="pl-PL" sz="4800" dirty="0">
                <a:latin typeface="+mn-lt"/>
              </a:rPr>
            </a:br>
            <a:r>
              <a:rPr lang="pl-PL" sz="4800" dirty="0">
                <a:latin typeface="+mn-lt"/>
              </a:rPr>
              <a:t>w 119 oddziałach*</a:t>
            </a:r>
            <a:endParaRPr lang="pl-PL" sz="6000" dirty="0">
              <a:latin typeface="+mn-lt"/>
            </a:endParaRPr>
          </a:p>
        </p:txBody>
      </p:sp>
      <p:sp>
        <p:nvSpPr>
          <p:cNvPr id="3" name="Podtytuł 2"/>
          <p:cNvSpPr>
            <a:spLocks noGrp="1"/>
          </p:cNvSpPr>
          <p:nvPr>
            <p:ph type="subTitle" idx="1"/>
          </p:nvPr>
        </p:nvSpPr>
        <p:spPr>
          <a:xfrm>
            <a:off x="1210504" y="6157519"/>
            <a:ext cx="10810920" cy="409304"/>
          </a:xfrm>
        </p:spPr>
        <p:txBody>
          <a:bodyPr>
            <a:noAutofit/>
          </a:bodyPr>
          <a:lstStyle/>
          <a:p>
            <a:pPr algn="r"/>
            <a:r>
              <a:rPr lang="pl-PL" dirty="0"/>
              <a:t>* Dane SIO – stan na 30 września 2024 r.</a:t>
            </a:r>
          </a:p>
        </p:txBody>
      </p:sp>
    </p:spTree>
    <p:extLst>
      <p:ext uri="{BB962C8B-B14F-4D97-AF65-F5344CB8AC3E}">
        <p14:creationId xmlns:p14="http://schemas.microsoft.com/office/powerpoint/2010/main" val="2282558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0890" y="64316"/>
            <a:ext cx="10476698" cy="1320800"/>
          </a:xfrm>
        </p:spPr>
        <p:txBody>
          <a:bodyPr/>
          <a:lstStyle/>
          <a:p>
            <a:pPr algn="ctr"/>
            <a:r>
              <a:rPr lang="pl-PL" b="1" dirty="0">
                <a:latin typeface="+mn-lt"/>
              </a:rPr>
              <a:t>Uczniowie uczęszczają</a:t>
            </a:r>
            <a:br>
              <a:rPr lang="pl-PL" b="1" dirty="0">
                <a:latin typeface="+mn-lt"/>
              </a:rPr>
            </a:br>
            <a:r>
              <a:rPr lang="pl-PL" b="1" dirty="0">
                <a:latin typeface="+mn-lt"/>
              </a:rPr>
              <a:t>do następujących Szkół Podstawowych:</a:t>
            </a:r>
          </a:p>
        </p:txBody>
      </p:sp>
      <p:sp>
        <p:nvSpPr>
          <p:cNvPr id="3" name="Symbol zastępczy zawartości 2"/>
          <p:cNvSpPr>
            <a:spLocks noGrp="1"/>
          </p:cNvSpPr>
          <p:nvPr>
            <p:ph idx="1"/>
          </p:nvPr>
        </p:nvSpPr>
        <p:spPr>
          <a:xfrm>
            <a:off x="710890" y="1485785"/>
            <a:ext cx="11411202" cy="5082795"/>
          </a:xfrm>
        </p:spPr>
        <p:txBody>
          <a:bodyPr>
            <a:noAutofit/>
          </a:bodyPr>
          <a:lstStyle/>
          <a:p>
            <a:pPr marL="514350" indent="-514350">
              <a:buFont typeface="+mj-lt"/>
              <a:buAutoNum type="arabicPeriod"/>
            </a:pPr>
            <a:r>
              <a:rPr lang="pl-PL" sz="2800" dirty="0"/>
              <a:t>Szkoła Podstawowa Nr 1 im. gen. Józefa Bema w Sulechowie (SP 1)</a:t>
            </a:r>
          </a:p>
          <a:p>
            <a:pPr marL="514350" indent="-514350">
              <a:buFont typeface="+mj-lt"/>
              <a:buAutoNum type="arabicPeriod"/>
            </a:pPr>
            <a:r>
              <a:rPr lang="pl-PL" sz="2800" dirty="0"/>
              <a:t>Szkoła Podstawowa Nr 2 im. Jana Pawła II w Sulechowie (SP 2)</a:t>
            </a:r>
          </a:p>
          <a:p>
            <a:pPr marL="514350" indent="-514350">
              <a:buFont typeface="+mj-lt"/>
              <a:buAutoNum type="arabicPeriod"/>
            </a:pPr>
            <a:r>
              <a:rPr lang="pl-PL" sz="2800" dirty="0"/>
              <a:t>Szkoła Podstawowa  Nr  3 im. Janusza Kusocińskiego w Sulechowie (SP 3)</a:t>
            </a:r>
          </a:p>
          <a:p>
            <a:pPr marL="514350" indent="-514350">
              <a:buFont typeface="+mj-lt"/>
              <a:buAutoNum type="arabicPeriod"/>
            </a:pPr>
            <a:r>
              <a:rPr lang="pl-PL" sz="2800" dirty="0"/>
              <a:t>Szkoła Podstawowa w Brodach (SP Brody)</a:t>
            </a:r>
          </a:p>
          <a:p>
            <a:pPr marL="514350" indent="-514350">
              <a:buFont typeface="+mj-lt"/>
              <a:buAutoNum type="arabicPeriod"/>
            </a:pPr>
            <a:r>
              <a:rPr lang="pl-PL" sz="2800" dirty="0"/>
              <a:t>Szkoła Podstawowa w Bukowie (SP Buków)</a:t>
            </a:r>
          </a:p>
          <a:p>
            <a:pPr marL="514350" indent="-514350">
              <a:buFont typeface="+mj-lt"/>
              <a:buAutoNum type="arabicPeriod"/>
            </a:pPr>
            <a:r>
              <a:rPr lang="pl-PL" sz="2800" dirty="0"/>
              <a:t>Szkoła Podstawowa im. Melchiora Wańkowicza w Cigacicach (SP Cigacice)</a:t>
            </a:r>
          </a:p>
          <a:p>
            <a:pPr marL="514350" indent="-514350">
              <a:buFont typeface="+mj-lt"/>
              <a:buAutoNum type="arabicPeriod"/>
            </a:pPr>
            <a:r>
              <a:rPr lang="pl-PL" sz="2800" dirty="0"/>
              <a:t>Szkoła Podstawowa w Kalsku (SP Kalsk)</a:t>
            </a:r>
          </a:p>
          <a:p>
            <a:pPr marL="514350" indent="-514350">
              <a:buFont typeface="+mj-lt"/>
              <a:buAutoNum type="arabicPeriod"/>
            </a:pPr>
            <a:r>
              <a:rPr lang="pl-PL" sz="2800" dirty="0"/>
              <a:t>Szkoła Podstawowa w Kijach (SP Kije)</a:t>
            </a:r>
          </a:p>
        </p:txBody>
      </p:sp>
    </p:spTree>
    <p:extLst>
      <p:ext uri="{BB962C8B-B14F-4D97-AF65-F5344CB8AC3E}">
        <p14:creationId xmlns:p14="http://schemas.microsoft.com/office/powerpoint/2010/main" val="285224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49668" y="411109"/>
            <a:ext cx="10086631" cy="1291316"/>
          </a:xfrm>
        </p:spPr>
        <p:txBody>
          <a:bodyPr>
            <a:noAutofit/>
          </a:bodyPr>
          <a:lstStyle/>
          <a:p>
            <a:pPr algn="ctr"/>
            <a:r>
              <a:rPr lang="pl-PL" sz="4800" b="1" dirty="0">
                <a:latin typeface="+mn-lt"/>
              </a:rPr>
              <a:t>Statystyczna liczb</a:t>
            </a:r>
            <a:br>
              <a:rPr lang="pl-PL" sz="4800" b="1" dirty="0">
                <a:latin typeface="+mn-lt"/>
              </a:rPr>
            </a:br>
            <a:r>
              <a:rPr lang="pl-PL" sz="4800" b="1" dirty="0">
                <a:latin typeface="+mn-lt"/>
              </a:rPr>
              <a:t>uczniów i oddziałów (</a:t>
            </a:r>
            <a:r>
              <a:rPr kumimoji="0" lang="pl-PL" sz="4800" b="1" i="0" u="none" strike="noStrike" kern="1200" cap="none" spc="0" normalizeH="0" baseline="0" noProof="0" dirty="0">
                <a:ln>
                  <a:noFill/>
                </a:ln>
                <a:solidFill>
                  <a:prstClr val="white"/>
                </a:solidFill>
                <a:effectLst/>
                <a:uLnTx/>
                <a:uFillTx/>
                <a:latin typeface="Calibri" panose="020F0502020204030204"/>
                <a:ea typeface="+mn-ea"/>
                <a:cs typeface="+mn-cs"/>
              </a:rPr>
              <a:t>bez OP</a:t>
            </a:r>
            <a:r>
              <a:rPr lang="pl-PL" sz="4800" b="1" dirty="0">
                <a:latin typeface="+mn-lt"/>
              </a:rPr>
              <a:t>)*:</a:t>
            </a:r>
          </a:p>
        </p:txBody>
      </p:sp>
      <p:sp>
        <p:nvSpPr>
          <p:cNvPr id="3" name="Symbol zastępczy zawartości 2"/>
          <p:cNvSpPr>
            <a:spLocks noGrp="1"/>
          </p:cNvSpPr>
          <p:nvPr>
            <p:ph idx="1"/>
          </p:nvPr>
        </p:nvSpPr>
        <p:spPr>
          <a:xfrm>
            <a:off x="191262" y="1822906"/>
            <a:ext cx="8311128" cy="4105897"/>
          </a:xfrm>
        </p:spPr>
        <p:txBody>
          <a:bodyPr>
            <a:noAutofit/>
          </a:bodyPr>
          <a:lstStyle/>
          <a:p>
            <a:pPr>
              <a:buFont typeface="Wingdings" panose="05000000000000000000" pitchFamily="2" charset="2"/>
              <a:buChar char="ü"/>
            </a:pPr>
            <a:r>
              <a:rPr lang="pl-PL" sz="4400" dirty="0">
                <a:solidFill>
                  <a:schemeClr val="accent6">
                    <a:lumMod val="20000"/>
                    <a:lumOff val="80000"/>
                  </a:schemeClr>
                </a:solidFill>
              </a:rPr>
              <a:t>do szkół w Sulechowie uczęszcza</a:t>
            </a:r>
          </a:p>
          <a:p>
            <a:pPr marL="0" indent="0">
              <a:buNone/>
            </a:pPr>
            <a:r>
              <a:rPr lang="pl-PL" sz="4400" dirty="0">
                <a:solidFill>
                  <a:schemeClr val="accent6">
                    <a:lumMod val="20000"/>
                    <a:lumOff val="80000"/>
                  </a:schemeClr>
                </a:solidFill>
              </a:rPr>
              <a:t>  1922 uczniów w 80 oddziałach;</a:t>
            </a:r>
          </a:p>
          <a:p>
            <a:pPr>
              <a:buFont typeface="Wingdings" panose="05000000000000000000" pitchFamily="2" charset="2"/>
              <a:buChar char="ü"/>
            </a:pPr>
            <a:r>
              <a:rPr lang="pl-PL" sz="4400" dirty="0">
                <a:solidFill>
                  <a:schemeClr val="accent6">
                    <a:lumMod val="20000"/>
                    <a:lumOff val="80000"/>
                  </a:schemeClr>
                </a:solidFill>
              </a:rPr>
              <a:t>na terenie wiejskim jest</a:t>
            </a:r>
          </a:p>
          <a:p>
            <a:pPr marL="0" indent="0">
              <a:buNone/>
            </a:pPr>
            <a:r>
              <a:rPr lang="pl-PL" sz="4400" dirty="0">
                <a:solidFill>
                  <a:schemeClr val="accent6">
                    <a:lumMod val="20000"/>
                    <a:lumOff val="80000"/>
                  </a:schemeClr>
                </a:solidFill>
              </a:rPr>
              <a:t>  434 uczniów w 39 oddziałach. </a:t>
            </a:r>
          </a:p>
        </p:txBody>
      </p:sp>
      <p:graphicFrame>
        <p:nvGraphicFramePr>
          <p:cNvPr id="7" name="Symbol zastępczy zawartości 6"/>
          <p:cNvGraphicFramePr>
            <a:graphicFrameLocks/>
          </p:cNvGraphicFramePr>
          <p:nvPr>
            <p:extLst>
              <p:ext uri="{D42A27DB-BD31-4B8C-83A1-F6EECF244321}">
                <p14:modId xmlns:p14="http://schemas.microsoft.com/office/powerpoint/2010/main" val="49046015"/>
              </p:ext>
            </p:extLst>
          </p:nvPr>
        </p:nvGraphicFramePr>
        <p:xfrm>
          <a:off x="7442200" y="2215662"/>
          <a:ext cx="4749800" cy="4105897"/>
        </p:xfrm>
        <a:graphic>
          <a:graphicData uri="http://schemas.openxmlformats.org/drawingml/2006/chart">
            <c:chart xmlns:c="http://schemas.openxmlformats.org/drawingml/2006/chart" xmlns:r="http://schemas.openxmlformats.org/officeDocument/2006/relationships" r:id="rId2"/>
          </a:graphicData>
        </a:graphic>
      </p:graphicFrame>
      <p:sp>
        <p:nvSpPr>
          <p:cNvPr id="4" name="Prostokąt 3"/>
          <p:cNvSpPr/>
          <p:nvPr/>
        </p:nvSpPr>
        <p:spPr>
          <a:xfrm>
            <a:off x="191262" y="6460315"/>
            <a:ext cx="3743269" cy="369332"/>
          </a:xfrm>
          <a:prstGeom prst="rect">
            <a:avLst/>
          </a:prstGeom>
        </p:spPr>
        <p:txBody>
          <a:bodyPr wrap="none">
            <a:spAutoFit/>
          </a:bodyPr>
          <a:lstStyle/>
          <a:p>
            <a:r>
              <a:rPr lang="pl-PL" dirty="0">
                <a:solidFill>
                  <a:srgbClr val="FFFF00"/>
                </a:solidFill>
              </a:rPr>
              <a:t>*Dane SIO z dnia 30 września 2024 r.</a:t>
            </a:r>
          </a:p>
        </p:txBody>
      </p:sp>
    </p:spTree>
    <p:extLst>
      <p:ext uri="{BB962C8B-B14F-4D97-AF65-F5344CB8AC3E}">
        <p14:creationId xmlns:p14="http://schemas.microsoft.com/office/powerpoint/2010/main" val="3100820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241300" y="117986"/>
            <a:ext cx="11303000" cy="1818967"/>
          </a:xfrm>
        </p:spPr>
        <p:txBody>
          <a:bodyPr>
            <a:noAutofit/>
          </a:bodyPr>
          <a:lstStyle/>
          <a:p>
            <a:pPr algn="ctr"/>
            <a:r>
              <a:rPr lang="pl-PL" sz="4000" b="1" dirty="0">
                <a:latin typeface="+mn-lt"/>
              </a:rPr>
              <a:t>Liczebność uczniów</a:t>
            </a:r>
            <a:br>
              <a:rPr lang="pl-PL" sz="4000" b="1" dirty="0">
                <a:latin typeface="+mn-lt"/>
              </a:rPr>
            </a:br>
            <a:r>
              <a:rPr lang="pl-PL" sz="4000" b="1" dirty="0">
                <a:latin typeface="+mn-lt"/>
              </a:rPr>
              <a:t>w szkołach Gminy Sulechów</a:t>
            </a:r>
            <a:br>
              <a:rPr lang="pl-PL" sz="4000" b="1" dirty="0">
                <a:latin typeface="+mn-lt"/>
              </a:rPr>
            </a:br>
            <a:r>
              <a:rPr lang="pl-PL" sz="4000" b="1" dirty="0">
                <a:latin typeface="+mn-lt"/>
              </a:rPr>
              <a:t>w roku szkolnym 2024/2025*</a:t>
            </a:r>
          </a:p>
        </p:txBody>
      </p:sp>
      <p:graphicFrame>
        <p:nvGraphicFramePr>
          <p:cNvPr id="16" name="Symbol zastępczy zawartości 15"/>
          <p:cNvGraphicFramePr>
            <a:graphicFrameLocks noGrp="1"/>
          </p:cNvGraphicFramePr>
          <p:nvPr>
            <p:ph idx="1"/>
            <p:extLst>
              <p:ext uri="{D42A27DB-BD31-4B8C-83A1-F6EECF244321}">
                <p14:modId xmlns:p14="http://schemas.microsoft.com/office/powerpoint/2010/main" val="1953329983"/>
              </p:ext>
            </p:extLst>
          </p:nvPr>
        </p:nvGraphicFramePr>
        <p:xfrm>
          <a:off x="797641" y="1494502"/>
          <a:ext cx="10746659" cy="6167283"/>
        </p:xfrm>
        <a:graphic>
          <a:graphicData uri="http://schemas.openxmlformats.org/drawingml/2006/chart">
            <c:chart xmlns:c="http://schemas.openxmlformats.org/drawingml/2006/chart" xmlns:r="http://schemas.openxmlformats.org/officeDocument/2006/relationships" r:id="rId2"/>
          </a:graphicData>
        </a:graphic>
      </p:graphicFrame>
      <p:sp>
        <p:nvSpPr>
          <p:cNvPr id="4" name="Prostokąt 3"/>
          <p:cNvSpPr/>
          <p:nvPr/>
        </p:nvSpPr>
        <p:spPr>
          <a:xfrm>
            <a:off x="8448731" y="6488668"/>
            <a:ext cx="3743269" cy="369332"/>
          </a:xfrm>
          <a:prstGeom prst="rect">
            <a:avLst/>
          </a:prstGeom>
        </p:spPr>
        <p:txBody>
          <a:bodyPr wrap="none">
            <a:spAutoFit/>
          </a:bodyPr>
          <a:lstStyle/>
          <a:p>
            <a:r>
              <a:rPr lang="pl-PL" dirty="0">
                <a:solidFill>
                  <a:srgbClr val="FFFF00"/>
                </a:solidFill>
              </a:rPr>
              <a:t>*Dane SIO z dnia 30 września 2024 r.</a:t>
            </a:r>
          </a:p>
        </p:txBody>
      </p:sp>
    </p:spTree>
    <p:extLst>
      <p:ext uri="{BB962C8B-B14F-4D97-AF65-F5344CB8AC3E}">
        <p14:creationId xmlns:p14="http://schemas.microsoft.com/office/powerpoint/2010/main" val="41500197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klepienie niebieskie">
  <a:themeElements>
    <a:clrScheme name="Sklepienie niebieskie">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Sklepienie niebieski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klepienie niebieski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TM03457452[[fn=Sklepienie niebieskie]]</Template>
  <TotalTime>2755</TotalTime>
  <Words>2644</Words>
  <Application>Microsoft Office PowerPoint</Application>
  <PresentationFormat>Panoramiczny</PresentationFormat>
  <Paragraphs>665</Paragraphs>
  <Slides>33</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33</vt:i4>
      </vt:variant>
    </vt:vector>
  </HeadingPairs>
  <TitlesOfParts>
    <vt:vector size="38" baseType="lpstr">
      <vt:lpstr>Arial</vt:lpstr>
      <vt:lpstr>Calibri</vt:lpstr>
      <vt:lpstr>Calibri Light</vt:lpstr>
      <vt:lpstr>Wingdings</vt:lpstr>
      <vt:lpstr>Sklepienie niebieskie</vt:lpstr>
      <vt:lpstr>  Oświata W GMINIE Sulechów rok 2025      </vt:lpstr>
      <vt:lpstr>Prezentacja programu PowerPoint</vt:lpstr>
      <vt:lpstr>Liczba dzieci urodzonych w latach 2018-2023 z podziałem na szkoły*</vt:lpstr>
      <vt:lpstr>Urodzenia rok 2024*</vt:lpstr>
      <vt:lpstr>Liczba dzieci urodzonych i zameldowanych w latach 2018-2024, które posiadają status obcokrajowca, w tym UKR*</vt:lpstr>
      <vt:lpstr>W roku szkolnym 2024/2025 do szkół podstawowych prowadzonych przez Gminę Sulechów uczęszcza 2356 uczniów w 119 oddziałach*</vt:lpstr>
      <vt:lpstr>Uczniowie uczęszczają do następujących Szkół Podstawowych:</vt:lpstr>
      <vt:lpstr>Statystyczna liczb uczniów i oddziałów (bez OP)*:</vt:lpstr>
      <vt:lpstr>Liczebność uczniów w szkołach Gminy Sulechów w roku szkolnym 2024/2025*</vt:lpstr>
      <vt:lpstr>Prezentacja programu PowerPoint</vt:lpstr>
      <vt:lpstr>Ilość uczniów z Ukrainy uczęszczających w roku szkolnym 2024/2025 do szkół Podstawowych funkcjonujących na ternie gminy Sulechów*</vt:lpstr>
      <vt:lpstr>Porównanie liczby dzieci w szkołach pomiędzy rokiem szkolnym 2024/2025 a 2030/2031*</vt:lpstr>
      <vt:lpstr>Dzieci zamieszkałe w gminie Sulechów mogą korzystać z wychowania przedszkolnego w:</vt:lpstr>
      <vt:lpstr>Prezentacja programu PowerPoint</vt:lpstr>
      <vt:lpstr>Prezentacja programu PowerPoint</vt:lpstr>
      <vt:lpstr>Ilość dzieci z Ukrainy uczęszczających w roku szkolnym 2024/2025 do przedszkoli funkcjonujących na ternie gminy Sulechów</vt:lpstr>
      <vt:lpstr>Dochody gminy</vt:lpstr>
      <vt:lpstr>Wydatki gminy</vt:lpstr>
      <vt:lpstr>Dochody oświatowe* w porównaniu z wydatkami (wyłącznie szkoły i przedszkola bez CUW) </vt:lpstr>
      <vt:lpstr>Dochody oświatowe z uwzględnieniem CUW*</vt:lpstr>
      <vt:lpstr>wydatki oświatowe z uwzględnieniem CUW*</vt:lpstr>
      <vt:lpstr>Wydatki na oświatę (szkoły, przedszkola, CUW)*</vt:lpstr>
      <vt:lpstr>Prezentacja programu PowerPoint</vt:lpstr>
      <vt:lpstr>Wydatki na niepubliczne przedszkola</vt:lpstr>
      <vt:lpstr>Propozycje Zmiany  sieci szkół gminy Sulechów przedstawione w ramach analizy eksperta pani Elżbiety rabendy </vt:lpstr>
      <vt:lpstr>WARIANT I</vt:lpstr>
      <vt:lpstr>WARIANT II</vt:lpstr>
      <vt:lpstr>WARIANT III</vt:lpstr>
      <vt:lpstr>plany FINANSOWE sp BUKÓW I Sp kalsk na rok 2025</vt:lpstr>
      <vt:lpstr>Obecne obwody szkół podstawowych miejskich</vt:lpstr>
      <vt:lpstr>PODZIAŁ ULIC I MIEJSCOWOŚCI NA POSZCZEGÓLNE OBWODY SZKÓŁ MIEJSKICH</vt:lpstr>
      <vt:lpstr>Obwody szkół wiejskich</vt:lpstr>
      <vt:lpstr>Zmiana liczebności uczniów w latach 2024-2030*</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Krystyna Knyspel</dc:creator>
  <cp:lastModifiedBy>Krystyna Knyspel</cp:lastModifiedBy>
  <cp:revision>495</cp:revision>
  <cp:lastPrinted>2025-04-08T05:17:29Z</cp:lastPrinted>
  <dcterms:created xsi:type="dcterms:W3CDTF">2019-11-07T13:17:48Z</dcterms:created>
  <dcterms:modified xsi:type="dcterms:W3CDTF">2025-04-08T05:21:18Z</dcterms:modified>
</cp:coreProperties>
</file>